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434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433" r:id="rId11"/>
    <p:sldId id="283" r:id="rId12"/>
    <p:sldId id="285" r:id="rId13"/>
    <p:sldId id="286" r:id="rId14"/>
    <p:sldId id="435" r:id="rId15"/>
    <p:sldId id="436" r:id="rId16"/>
    <p:sldId id="426" r:id="rId17"/>
    <p:sldId id="427" r:id="rId18"/>
    <p:sldId id="428" r:id="rId19"/>
    <p:sldId id="429" r:id="rId20"/>
    <p:sldId id="431" r:id="rId21"/>
    <p:sldId id="430" r:id="rId22"/>
    <p:sldId id="333" r:id="rId23"/>
    <p:sldId id="324" r:id="rId24"/>
    <p:sldId id="432" r:id="rId25"/>
    <p:sldId id="315" r:id="rId26"/>
    <p:sldId id="316" r:id="rId27"/>
    <p:sldId id="318" r:id="rId28"/>
    <p:sldId id="291" r:id="rId29"/>
    <p:sldId id="320" r:id="rId30"/>
    <p:sldId id="425" r:id="rId31"/>
    <p:sldId id="353" r:id="rId32"/>
    <p:sldId id="354" r:id="rId33"/>
    <p:sldId id="355" r:id="rId34"/>
    <p:sldId id="321" r:id="rId35"/>
    <p:sldId id="319" r:id="rId36"/>
    <p:sldId id="357" r:id="rId37"/>
    <p:sldId id="424" r:id="rId38"/>
    <p:sldId id="340" r:id="rId39"/>
    <p:sldId id="341" r:id="rId40"/>
    <p:sldId id="358" r:id="rId41"/>
    <p:sldId id="293" r:id="rId42"/>
    <p:sldId id="322" r:id="rId43"/>
    <p:sldId id="323" r:id="rId44"/>
    <p:sldId id="294" r:id="rId45"/>
    <p:sldId id="343" r:id="rId46"/>
    <p:sldId id="410" r:id="rId47"/>
    <p:sldId id="412" r:id="rId48"/>
    <p:sldId id="413" r:id="rId49"/>
    <p:sldId id="414" r:id="rId50"/>
    <p:sldId id="416" r:id="rId51"/>
    <p:sldId id="415" r:id="rId52"/>
    <p:sldId id="417" r:id="rId53"/>
    <p:sldId id="397" r:id="rId54"/>
    <p:sldId id="418" r:id="rId55"/>
    <p:sldId id="370" r:id="rId56"/>
    <p:sldId id="380" r:id="rId57"/>
    <p:sldId id="402" r:id="rId58"/>
    <p:sldId id="346" r:id="rId59"/>
    <p:sldId id="420" r:id="rId60"/>
    <p:sldId id="405" r:id="rId61"/>
    <p:sldId id="421" r:id="rId62"/>
    <p:sldId id="406" r:id="rId63"/>
    <p:sldId id="422" r:id="rId64"/>
    <p:sldId id="404" r:id="rId65"/>
    <p:sldId id="407" r:id="rId66"/>
    <p:sldId id="408" r:id="rId67"/>
    <p:sldId id="342" r:id="rId68"/>
    <p:sldId id="39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f Hoda" initials="sH" lastIdx="1" clrIdx="0">
    <p:extLst>
      <p:ext uri="{19B8F6BF-5375-455C-9EA6-DF929625EA0E}">
        <p15:presenceInfo xmlns:p15="http://schemas.microsoft.com/office/powerpoint/2012/main" userId="ee4b97d85ad052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ED594-26F1-488C-A42B-9AFA4F3EB488}" v="2" dt="2022-05-06T11:58:30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3792" autoAdjust="0"/>
  </p:normalViewPr>
  <p:slideViewPr>
    <p:cSldViewPr snapToGrid="0">
      <p:cViewPr varScale="1">
        <p:scale>
          <a:sx n="98" d="100"/>
          <a:sy n="98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6E355-5664-4B48-A1A2-CFDCB0806D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6A665F-2DD9-4180-9A1C-F46999E33995}">
      <dgm:prSet/>
      <dgm:spPr/>
      <dgm:t>
        <a:bodyPr/>
        <a:lstStyle/>
        <a:p>
          <a:r>
            <a:rPr lang="en-IN"/>
            <a:t>Create a Pandas Series from dictionary, numpy array and list</a:t>
          </a:r>
          <a:endParaRPr lang="en-US"/>
        </a:p>
      </dgm:t>
    </dgm:pt>
    <dgm:pt modelId="{2E5878FE-46D1-4A9E-BE3D-FED39832ECE5}" type="parTrans" cxnId="{E90C0C9C-1328-4756-911B-7DDF5B66E0E2}">
      <dgm:prSet/>
      <dgm:spPr/>
      <dgm:t>
        <a:bodyPr/>
        <a:lstStyle/>
        <a:p>
          <a:endParaRPr lang="en-US"/>
        </a:p>
      </dgm:t>
    </dgm:pt>
    <dgm:pt modelId="{A473216D-5085-4246-B69B-B1C584AB6118}" type="sibTrans" cxnId="{E90C0C9C-1328-4756-911B-7DDF5B66E0E2}">
      <dgm:prSet/>
      <dgm:spPr/>
      <dgm:t>
        <a:bodyPr/>
        <a:lstStyle/>
        <a:p>
          <a:endParaRPr lang="en-US"/>
        </a:p>
      </dgm:t>
    </dgm:pt>
    <dgm:pt modelId="{93390303-A5A1-4309-9749-E0A64B75993C}">
      <dgm:prSet/>
      <dgm:spPr/>
      <dgm:t>
        <a:bodyPr/>
        <a:lstStyle/>
        <a:p>
          <a:r>
            <a:rPr lang="en-IN"/>
            <a:t>Understand the relationship between series and a dataframe</a:t>
          </a:r>
          <a:endParaRPr lang="en-US"/>
        </a:p>
      </dgm:t>
    </dgm:pt>
    <dgm:pt modelId="{F0E87FA7-A1AA-4506-999B-C7EB16FCA1A3}" type="parTrans" cxnId="{5AA4C079-518E-4E04-8325-152104DA84FE}">
      <dgm:prSet/>
      <dgm:spPr/>
      <dgm:t>
        <a:bodyPr/>
        <a:lstStyle/>
        <a:p>
          <a:endParaRPr lang="en-US"/>
        </a:p>
      </dgm:t>
    </dgm:pt>
    <dgm:pt modelId="{1E9AF89C-9F58-4F07-8CC5-1C7A176F8EC5}" type="sibTrans" cxnId="{5AA4C079-518E-4E04-8325-152104DA84FE}">
      <dgm:prSet/>
      <dgm:spPr/>
      <dgm:t>
        <a:bodyPr/>
        <a:lstStyle/>
        <a:p>
          <a:endParaRPr lang="en-US"/>
        </a:p>
      </dgm:t>
    </dgm:pt>
    <dgm:pt modelId="{E6036FAD-240F-4742-B1CC-EC37329BCC38}">
      <dgm:prSet/>
      <dgm:spPr/>
      <dgm:t>
        <a:bodyPr/>
        <a:lstStyle/>
        <a:p>
          <a:r>
            <a:rPr lang="en-IN"/>
            <a:t>Retrieve data from a Padas dataframe as series and dataframe</a:t>
          </a:r>
          <a:endParaRPr lang="en-US"/>
        </a:p>
      </dgm:t>
    </dgm:pt>
    <dgm:pt modelId="{55AD1935-A753-473D-9DE7-6D1AAD0242F3}" type="parTrans" cxnId="{69993593-463C-4E73-8A4D-8B6A72B2B9BC}">
      <dgm:prSet/>
      <dgm:spPr/>
      <dgm:t>
        <a:bodyPr/>
        <a:lstStyle/>
        <a:p>
          <a:endParaRPr lang="en-US"/>
        </a:p>
      </dgm:t>
    </dgm:pt>
    <dgm:pt modelId="{16EA86E2-3537-4E1F-AFC7-6FE33D65222A}" type="sibTrans" cxnId="{69993593-463C-4E73-8A4D-8B6A72B2B9BC}">
      <dgm:prSet/>
      <dgm:spPr/>
      <dgm:t>
        <a:bodyPr/>
        <a:lstStyle/>
        <a:p>
          <a:endParaRPr lang="en-US"/>
        </a:p>
      </dgm:t>
    </dgm:pt>
    <dgm:pt modelId="{F9CC552B-00DC-4CF7-8153-7D8FFB614C82}">
      <dgm:prSet/>
      <dgm:spPr/>
      <dgm:t>
        <a:bodyPr/>
        <a:lstStyle/>
        <a:p>
          <a:r>
            <a:rPr lang="en-IN"/>
            <a:t>Retrieve rows, columns, rows and columns</a:t>
          </a:r>
          <a:endParaRPr lang="en-US"/>
        </a:p>
      </dgm:t>
    </dgm:pt>
    <dgm:pt modelId="{E1921706-14FE-4575-9D95-B3DCD2EEAC3C}" type="parTrans" cxnId="{DDBC0463-36B6-4A85-8C63-56A5CE7AE330}">
      <dgm:prSet/>
      <dgm:spPr/>
      <dgm:t>
        <a:bodyPr/>
        <a:lstStyle/>
        <a:p>
          <a:endParaRPr lang="en-US"/>
        </a:p>
      </dgm:t>
    </dgm:pt>
    <dgm:pt modelId="{016551E5-4BE2-4936-A4B2-82F7483BB08D}" type="sibTrans" cxnId="{DDBC0463-36B6-4A85-8C63-56A5CE7AE330}">
      <dgm:prSet/>
      <dgm:spPr/>
      <dgm:t>
        <a:bodyPr/>
        <a:lstStyle/>
        <a:p>
          <a:endParaRPr lang="en-US"/>
        </a:p>
      </dgm:t>
    </dgm:pt>
    <dgm:pt modelId="{6AC372EC-71BD-4608-B581-C27CB8B5C4EF}">
      <dgm:prSet/>
      <dgm:spPr/>
      <dgm:t>
        <a:bodyPr/>
        <a:lstStyle/>
        <a:p>
          <a:r>
            <a:rPr lang="en-IN"/>
            <a:t>Perform conditional operations on the DataFrame</a:t>
          </a:r>
          <a:endParaRPr lang="en-US"/>
        </a:p>
      </dgm:t>
    </dgm:pt>
    <dgm:pt modelId="{CAFBC55F-899C-433D-8046-91B943B35A88}" type="parTrans" cxnId="{62F725B1-F299-4F51-99E8-63E4680B5A37}">
      <dgm:prSet/>
      <dgm:spPr/>
      <dgm:t>
        <a:bodyPr/>
        <a:lstStyle/>
        <a:p>
          <a:endParaRPr lang="en-US"/>
        </a:p>
      </dgm:t>
    </dgm:pt>
    <dgm:pt modelId="{0D67EABF-F981-4C6C-9FA7-88F09D3B1770}" type="sibTrans" cxnId="{62F725B1-F299-4F51-99E8-63E4680B5A37}">
      <dgm:prSet/>
      <dgm:spPr/>
      <dgm:t>
        <a:bodyPr/>
        <a:lstStyle/>
        <a:p>
          <a:endParaRPr lang="en-US"/>
        </a:p>
      </dgm:t>
    </dgm:pt>
    <dgm:pt modelId="{F2E0CDC0-A58F-4A33-8454-6849E4630C80}" type="pres">
      <dgm:prSet presAssocID="{5FF6E355-5664-4B48-A1A2-CFDCB0806DEF}" presName="root" presStyleCnt="0">
        <dgm:presLayoutVars>
          <dgm:dir/>
          <dgm:resizeHandles val="exact"/>
        </dgm:presLayoutVars>
      </dgm:prSet>
      <dgm:spPr/>
    </dgm:pt>
    <dgm:pt modelId="{FBF1D232-B5E1-4B9D-888F-F9D8220543CD}" type="pres">
      <dgm:prSet presAssocID="{8B6A665F-2DD9-4180-9A1C-F46999E33995}" presName="compNode" presStyleCnt="0"/>
      <dgm:spPr/>
    </dgm:pt>
    <dgm:pt modelId="{EA6F38DD-F8C8-4CCE-B6F3-9CDD593C5A17}" type="pres">
      <dgm:prSet presAssocID="{8B6A665F-2DD9-4180-9A1C-F46999E33995}" presName="bgRect" presStyleLbl="bgShp" presStyleIdx="0" presStyleCnt="5"/>
      <dgm:spPr/>
    </dgm:pt>
    <dgm:pt modelId="{7756A46E-0A05-4E75-A42F-E89BF3D7D2F0}" type="pres">
      <dgm:prSet presAssocID="{8B6A665F-2DD9-4180-9A1C-F46999E339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ADA9C8A7-ACDF-43A4-9EB8-29DDE9351FC4}" type="pres">
      <dgm:prSet presAssocID="{8B6A665F-2DD9-4180-9A1C-F46999E33995}" presName="spaceRect" presStyleCnt="0"/>
      <dgm:spPr/>
    </dgm:pt>
    <dgm:pt modelId="{862F3664-B871-4867-95CF-0B750ACA23C6}" type="pres">
      <dgm:prSet presAssocID="{8B6A665F-2DD9-4180-9A1C-F46999E33995}" presName="parTx" presStyleLbl="revTx" presStyleIdx="0" presStyleCnt="5">
        <dgm:presLayoutVars>
          <dgm:chMax val="0"/>
          <dgm:chPref val="0"/>
        </dgm:presLayoutVars>
      </dgm:prSet>
      <dgm:spPr/>
    </dgm:pt>
    <dgm:pt modelId="{FC59D436-01B2-48BD-A65A-AA21AFD652F9}" type="pres">
      <dgm:prSet presAssocID="{A473216D-5085-4246-B69B-B1C584AB6118}" presName="sibTrans" presStyleCnt="0"/>
      <dgm:spPr/>
    </dgm:pt>
    <dgm:pt modelId="{CD254D59-6AF0-42BC-87E2-330E8CFDFB7A}" type="pres">
      <dgm:prSet presAssocID="{93390303-A5A1-4309-9749-E0A64B75993C}" presName="compNode" presStyleCnt="0"/>
      <dgm:spPr/>
    </dgm:pt>
    <dgm:pt modelId="{8F89025D-32AB-4F70-B497-F5D689400580}" type="pres">
      <dgm:prSet presAssocID="{93390303-A5A1-4309-9749-E0A64B75993C}" presName="bgRect" presStyleLbl="bgShp" presStyleIdx="1" presStyleCnt="5"/>
      <dgm:spPr/>
    </dgm:pt>
    <dgm:pt modelId="{B86291F0-D17D-4A2F-9531-3EE48F32154E}" type="pres">
      <dgm:prSet presAssocID="{93390303-A5A1-4309-9749-E0A64B7599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9FD4E5E-B722-4DA8-87CE-7C1E21F61AD2}" type="pres">
      <dgm:prSet presAssocID="{93390303-A5A1-4309-9749-E0A64B75993C}" presName="spaceRect" presStyleCnt="0"/>
      <dgm:spPr/>
    </dgm:pt>
    <dgm:pt modelId="{995F9DD5-EA8D-458B-825E-AD9195FE9F06}" type="pres">
      <dgm:prSet presAssocID="{93390303-A5A1-4309-9749-E0A64B75993C}" presName="parTx" presStyleLbl="revTx" presStyleIdx="1" presStyleCnt="5">
        <dgm:presLayoutVars>
          <dgm:chMax val="0"/>
          <dgm:chPref val="0"/>
        </dgm:presLayoutVars>
      </dgm:prSet>
      <dgm:spPr/>
    </dgm:pt>
    <dgm:pt modelId="{909CAAB9-13A6-49D0-8E08-470ABAD3EA5D}" type="pres">
      <dgm:prSet presAssocID="{1E9AF89C-9F58-4F07-8CC5-1C7A176F8EC5}" presName="sibTrans" presStyleCnt="0"/>
      <dgm:spPr/>
    </dgm:pt>
    <dgm:pt modelId="{E565321C-79AE-401F-BD1B-171A7F90CB5E}" type="pres">
      <dgm:prSet presAssocID="{E6036FAD-240F-4742-B1CC-EC37329BCC38}" presName="compNode" presStyleCnt="0"/>
      <dgm:spPr/>
    </dgm:pt>
    <dgm:pt modelId="{09B6D990-4D73-4F6D-9619-6529B19BA7B9}" type="pres">
      <dgm:prSet presAssocID="{E6036FAD-240F-4742-B1CC-EC37329BCC38}" presName="bgRect" presStyleLbl="bgShp" presStyleIdx="2" presStyleCnt="5"/>
      <dgm:spPr/>
    </dgm:pt>
    <dgm:pt modelId="{F16162A8-4858-45F3-A945-8FA822583028}" type="pres">
      <dgm:prSet presAssocID="{E6036FAD-240F-4742-B1CC-EC37329BCC3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18B0D58-0F87-4C59-9764-04EE0F2E3A31}" type="pres">
      <dgm:prSet presAssocID="{E6036FAD-240F-4742-B1CC-EC37329BCC38}" presName="spaceRect" presStyleCnt="0"/>
      <dgm:spPr/>
    </dgm:pt>
    <dgm:pt modelId="{323FE2DE-988B-48A3-8F2C-A72BD8FBEC95}" type="pres">
      <dgm:prSet presAssocID="{E6036FAD-240F-4742-B1CC-EC37329BCC38}" presName="parTx" presStyleLbl="revTx" presStyleIdx="2" presStyleCnt="5">
        <dgm:presLayoutVars>
          <dgm:chMax val="0"/>
          <dgm:chPref val="0"/>
        </dgm:presLayoutVars>
      </dgm:prSet>
      <dgm:spPr/>
    </dgm:pt>
    <dgm:pt modelId="{5CD56027-F642-4C1E-8F66-1CB1FA52E007}" type="pres">
      <dgm:prSet presAssocID="{16EA86E2-3537-4E1F-AFC7-6FE33D65222A}" presName="sibTrans" presStyleCnt="0"/>
      <dgm:spPr/>
    </dgm:pt>
    <dgm:pt modelId="{66B2B8C2-51DC-485F-97C0-91AA99EDC87F}" type="pres">
      <dgm:prSet presAssocID="{F9CC552B-00DC-4CF7-8153-7D8FFB614C82}" presName="compNode" presStyleCnt="0"/>
      <dgm:spPr/>
    </dgm:pt>
    <dgm:pt modelId="{3E319A9F-1F5C-4C84-B30F-F4AF27F04FEB}" type="pres">
      <dgm:prSet presAssocID="{F9CC552B-00DC-4CF7-8153-7D8FFB614C82}" presName="bgRect" presStyleLbl="bgShp" presStyleIdx="3" presStyleCnt="5"/>
      <dgm:spPr/>
    </dgm:pt>
    <dgm:pt modelId="{78103A56-1D73-4287-BB6E-F46639E68BE5}" type="pres">
      <dgm:prSet presAssocID="{F9CC552B-00DC-4CF7-8153-7D8FFB614C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1DBD6B4-AC96-419F-B740-47F9028570C5}" type="pres">
      <dgm:prSet presAssocID="{F9CC552B-00DC-4CF7-8153-7D8FFB614C82}" presName="spaceRect" presStyleCnt="0"/>
      <dgm:spPr/>
    </dgm:pt>
    <dgm:pt modelId="{85CBF36C-C0C8-4DA9-A50C-0CCE2421B613}" type="pres">
      <dgm:prSet presAssocID="{F9CC552B-00DC-4CF7-8153-7D8FFB614C82}" presName="parTx" presStyleLbl="revTx" presStyleIdx="3" presStyleCnt="5">
        <dgm:presLayoutVars>
          <dgm:chMax val="0"/>
          <dgm:chPref val="0"/>
        </dgm:presLayoutVars>
      </dgm:prSet>
      <dgm:spPr/>
    </dgm:pt>
    <dgm:pt modelId="{17EF73EB-777B-419F-904F-4ABE89F29AF5}" type="pres">
      <dgm:prSet presAssocID="{016551E5-4BE2-4936-A4B2-82F7483BB08D}" presName="sibTrans" presStyleCnt="0"/>
      <dgm:spPr/>
    </dgm:pt>
    <dgm:pt modelId="{7869C65C-B1FC-4136-AB0C-2D3F53238819}" type="pres">
      <dgm:prSet presAssocID="{6AC372EC-71BD-4608-B581-C27CB8B5C4EF}" presName="compNode" presStyleCnt="0"/>
      <dgm:spPr/>
    </dgm:pt>
    <dgm:pt modelId="{1D584226-D0B8-43B4-9121-F2B44BF9989E}" type="pres">
      <dgm:prSet presAssocID="{6AC372EC-71BD-4608-B581-C27CB8B5C4EF}" presName="bgRect" presStyleLbl="bgShp" presStyleIdx="4" presStyleCnt="5"/>
      <dgm:spPr/>
    </dgm:pt>
    <dgm:pt modelId="{6A17FF5B-935F-41CB-B741-85EE7874D828}" type="pres">
      <dgm:prSet presAssocID="{6AC372EC-71BD-4608-B581-C27CB8B5C4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2C10DD-C82D-4439-83F3-DE0B7B03413E}" type="pres">
      <dgm:prSet presAssocID="{6AC372EC-71BD-4608-B581-C27CB8B5C4EF}" presName="spaceRect" presStyleCnt="0"/>
      <dgm:spPr/>
    </dgm:pt>
    <dgm:pt modelId="{AAB595CD-29C1-4F35-B2B3-5FFB5D49FBD6}" type="pres">
      <dgm:prSet presAssocID="{6AC372EC-71BD-4608-B581-C27CB8B5C4E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C65E300-B44E-4420-9E9A-0F1ACC9C2EBC}" type="presOf" srcId="{6AC372EC-71BD-4608-B581-C27CB8B5C4EF}" destId="{AAB595CD-29C1-4F35-B2B3-5FFB5D49FBD6}" srcOrd="0" destOrd="0" presId="urn:microsoft.com/office/officeart/2018/2/layout/IconVerticalSolidList"/>
    <dgm:cxn modelId="{80996D1E-5EAE-4A41-BBB8-1D2F30933128}" type="presOf" srcId="{8B6A665F-2DD9-4180-9A1C-F46999E33995}" destId="{862F3664-B871-4867-95CF-0B750ACA23C6}" srcOrd="0" destOrd="0" presId="urn:microsoft.com/office/officeart/2018/2/layout/IconVerticalSolidList"/>
    <dgm:cxn modelId="{D56E103E-77B4-4841-A68C-628295C94A64}" type="presOf" srcId="{E6036FAD-240F-4742-B1CC-EC37329BCC38}" destId="{323FE2DE-988B-48A3-8F2C-A72BD8FBEC95}" srcOrd="0" destOrd="0" presId="urn:microsoft.com/office/officeart/2018/2/layout/IconVerticalSolidList"/>
    <dgm:cxn modelId="{DDBC0463-36B6-4A85-8C63-56A5CE7AE330}" srcId="{5FF6E355-5664-4B48-A1A2-CFDCB0806DEF}" destId="{F9CC552B-00DC-4CF7-8153-7D8FFB614C82}" srcOrd="3" destOrd="0" parTransId="{E1921706-14FE-4575-9D95-B3DCD2EEAC3C}" sibTransId="{016551E5-4BE2-4936-A4B2-82F7483BB08D}"/>
    <dgm:cxn modelId="{DABAF06D-C38E-4B6E-BC62-C0BA5C05F14A}" type="presOf" srcId="{5FF6E355-5664-4B48-A1A2-CFDCB0806DEF}" destId="{F2E0CDC0-A58F-4A33-8454-6849E4630C80}" srcOrd="0" destOrd="0" presId="urn:microsoft.com/office/officeart/2018/2/layout/IconVerticalSolidList"/>
    <dgm:cxn modelId="{5AA4C079-518E-4E04-8325-152104DA84FE}" srcId="{5FF6E355-5664-4B48-A1A2-CFDCB0806DEF}" destId="{93390303-A5A1-4309-9749-E0A64B75993C}" srcOrd="1" destOrd="0" parTransId="{F0E87FA7-A1AA-4506-999B-C7EB16FCA1A3}" sibTransId="{1E9AF89C-9F58-4F07-8CC5-1C7A176F8EC5}"/>
    <dgm:cxn modelId="{69993593-463C-4E73-8A4D-8B6A72B2B9BC}" srcId="{5FF6E355-5664-4B48-A1A2-CFDCB0806DEF}" destId="{E6036FAD-240F-4742-B1CC-EC37329BCC38}" srcOrd="2" destOrd="0" parTransId="{55AD1935-A753-473D-9DE7-6D1AAD0242F3}" sibTransId="{16EA86E2-3537-4E1F-AFC7-6FE33D65222A}"/>
    <dgm:cxn modelId="{E90C0C9C-1328-4756-911B-7DDF5B66E0E2}" srcId="{5FF6E355-5664-4B48-A1A2-CFDCB0806DEF}" destId="{8B6A665F-2DD9-4180-9A1C-F46999E33995}" srcOrd="0" destOrd="0" parTransId="{2E5878FE-46D1-4A9E-BE3D-FED39832ECE5}" sibTransId="{A473216D-5085-4246-B69B-B1C584AB6118}"/>
    <dgm:cxn modelId="{62F725B1-F299-4F51-99E8-63E4680B5A37}" srcId="{5FF6E355-5664-4B48-A1A2-CFDCB0806DEF}" destId="{6AC372EC-71BD-4608-B581-C27CB8B5C4EF}" srcOrd="4" destOrd="0" parTransId="{CAFBC55F-899C-433D-8046-91B943B35A88}" sibTransId="{0D67EABF-F981-4C6C-9FA7-88F09D3B1770}"/>
    <dgm:cxn modelId="{7A3294EE-4723-4D12-890D-33CA5295F021}" type="presOf" srcId="{F9CC552B-00DC-4CF7-8153-7D8FFB614C82}" destId="{85CBF36C-C0C8-4DA9-A50C-0CCE2421B613}" srcOrd="0" destOrd="0" presId="urn:microsoft.com/office/officeart/2018/2/layout/IconVerticalSolidList"/>
    <dgm:cxn modelId="{81DDFAEE-B671-4E9F-90C8-345067D93F12}" type="presOf" srcId="{93390303-A5A1-4309-9749-E0A64B75993C}" destId="{995F9DD5-EA8D-458B-825E-AD9195FE9F06}" srcOrd="0" destOrd="0" presId="urn:microsoft.com/office/officeart/2018/2/layout/IconVerticalSolidList"/>
    <dgm:cxn modelId="{471ED31B-2B87-41B3-B430-21F396CBAE7F}" type="presParOf" srcId="{F2E0CDC0-A58F-4A33-8454-6849E4630C80}" destId="{FBF1D232-B5E1-4B9D-888F-F9D8220543CD}" srcOrd="0" destOrd="0" presId="urn:microsoft.com/office/officeart/2018/2/layout/IconVerticalSolidList"/>
    <dgm:cxn modelId="{AE39E862-CBD2-4D13-ABDE-7588086EC218}" type="presParOf" srcId="{FBF1D232-B5E1-4B9D-888F-F9D8220543CD}" destId="{EA6F38DD-F8C8-4CCE-B6F3-9CDD593C5A17}" srcOrd="0" destOrd="0" presId="urn:microsoft.com/office/officeart/2018/2/layout/IconVerticalSolidList"/>
    <dgm:cxn modelId="{22144517-14B0-4C97-9E5C-93301B7D9A1F}" type="presParOf" srcId="{FBF1D232-B5E1-4B9D-888F-F9D8220543CD}" destId="{7756A46E-0A05-4E75-A42F-E89BF3D7D2F0}" srcOrd="1" destOrd="0" presId="urn:microsoft.com/office/officeart/2018/2/layout/IconVerticalSolidList"/>
    <dgm:cxn modelId="{4E124203-FA72-4F5B-B801-72E4D3A62311}" type="presParOf" srcId="{FBF1D232-B5E1-4B9D-888F-F9D8220543CD}" destId="{ADA9C8A7-ACDF-43A4-9EB8-29DDE9351FC4}" srcOrd="2" destOrd="0" presId="urn:microsoft.com/office/officeart/2018/2/layout/IconVerticalSolidList"/>
    <dgm:cxn modelId="{B1505907-9E8A-4ED3-A693-EBD09373A556}" type="presParOf" srcId="{FBF1D232-B5E1-4B9D-888F-F9D8220543CD}" destId="{862F3664-B871-4867-95CF-0B750ACA23C6}" srcOrd="3" destOrd="0" presId="urn:microsoft.com/office/officeart/2018/2/layout/IconVerticalSolidList"/>
    <dgm:cxn modelId="{68D28AF5-C9F2-49BA-858A-D1B1BF24BA65}" type="presParOf" srcId="{F2E0CDC0-A58F-4A33-8454-6849E4630C80}" destId="{FC59D436-01B2-48BD-A65A-AA21AFD652F9}" srcOrd="1" destOrd="0" presId="urn:microsoft.com/office/officeart/2018/2/layout/IconVerticalSolidList"/>
    <dgm:cxn modelId="{FAB7058C-4A94-4C13-9C78-5C1EFC2123F0}" type="presParOf" srcId="{F2E0CDC0-A58F-4A33-8454-6849E4630C80}" destId="{CD254D59-6AF0-42BC-87E2-330E8CFDFB7A}" srcOrd="2" destOrd="0" presId="urn:microsoft.com/office/officeart/2018/2/layout/IconVerticalSolidList"/>
    <dgm:cxn modelId="{DA1A8F41-421D-45BD-8628-0B4054331DE9}" type="presParOf" srcId="{CD254D59-6AF0-42BC-87E2-330E8CFDFB7A}" destId="{8F89025D-32AB-4F70-B497-F5D689400580}" srcOrd="0" destOrd="0" presId="urn:microsoft.com/office/officeart/2018/2/layout/IconVerticalSolidList"/>
    <dgm:cxn modelId="{7199995B-BDDD-4E12-80F9-85E75EAB4C8D}" type="presParOf" srcId="{CD254D59-6AF0-42BC-87E2-330E8CFDFB7A}" destId="{B86291F0-D17D-4A2F-9531-3EE48F32154E}" srcOrd="1" destOrd="0" presId="urn:microsoft.com/office/officeart/2018/2/layout/IconVerticalSolidList"/>
    <dgm:cxn modelId="{6F3775EE-65AF-4107-9BF4-E06B93BBCCDF}" type="presParOf" srcId="{CD254D59-6AF0-42BC-87E2-330E8CFDFB7A}" destId="{49FD4E5E-B722-4DA8-87CE-7C1E21F61AD2}" srcOrd="2" destOrd="0" presId="urn:microsoft.com/office/officeart/2018/2/layout/IconVerticalSolidList"/>
    <dgm:cxn modelId="{C19C6899-F9B4-4A09-B2C0-C067CB6492DB}" type="presParOf" srcId="{CD254D59-6AF0-42BC-87E2-330E8CFDFB7A}" destId="{995F9DD5-EA8D-458B-825E-AD9195FE9F06}" srcOrd="3" destOrd="0" presId="urn:microsoft.com/office/officeart/2018/2/layout/IconVerticalSolidList"/>
    <dgm:cxn modelId="{4B006AD0-D526-4D0C-BD04-FA8135466B0B}" type="presParOf" srcId="{F2E0CDC0-A58F-4A33-8454-6849E4630C80}" destId="{909CAAB9-13A6-49D0-8E08-470ABAD3EA5D}" srcOrd="3" destOrd="0" presId="urn:microsoft.com/office/officeart/2018/2/layout/IconVerticalSolidList"/>
    <dgm:cxn modelId="{BA56BDFC-889D-409E-940C-DF51EB900640}" type="presParOf" srcId="{F2E0CDC0-A58F-4A33-8454-6849E4630C80}" destId="{E565321C-79AE-401F-BD1B-171A7F90CB5E}" srcOrd="4" destOrd="0" presId="urn:microsoft.com/office/officeart/2018/2/layout/IconVerticalSolidList"/>
    <dgm:cxn modelId="{86046D4D-5B20-458E-B018-4EEE2C62937D}" type="presParOf" srcId="{E565321C-79AE-401F-BD1B-171A7F90CB5E}" destId="{09B6D990-4D73-4F6D-9619-6529B19BA7B9}" srcOrd="0" destOrd="0" presId="urn:microsoft.com/office/officeart/2018/2/layout/IconVerticalSolidList"/>
    <dgm:cxn modelId="{92365781-A238-4342-A198-6B80E691EA06}" type="presParOf" srcId="{E565321C-79AE-401F-BD1B-171A7F90CB5E}" destId="{F16162A8-4858-45F3-A945-8FA822583028}" srcOrd="1" destOrd="0" presId="urn:microsoft.com/office/officeart/2018/2/layout/IconVerticalSolidList"/>
    <dgm:cxn modelId="{A4A8F80A-24B4-484C-9AB5-6BB09BF39542}" type="presParOf" srcId="{E565321C-79AE-401F-BD1B-171A7F90CB5E}" destId="{918B0D58-0F87-4C59-9764-04EE0F2E3A31}" srcOrd="2" destOrd="0" presId="urn:microsoft.com/office/officeart/2018/2/layout/IconVerticalSolidList"/>
    <dgm:cxn modelId="{02864797-9752-4E96-94E0-7E11ED155577}" type="presParOf" srcId="{E565321C-79AE-401F-BD1B-171A7F90CB5E}" destId="{323FE2DE-988B-48A3-8F2C-A72BD8FBEC95}" srcOrd="3" destOrd="0" presId="urn:microsoft.com/office/officeart/2018/2/layout/IconVerticalSolidList"/>
    <dgm:cxn modelId="{C03FF6E1-B9D1-47F4-8F22-5714E3A8E3A5}" type="presParOf" srcId="{F2E0CDC0-A58F-4A33-8454-6849E4630C80}" destId="{5CD56027-F642-4C1E-8F66-1CB1FA52E007}" srcOrd="5" destOrd="0" presId="urn:microsoft.com/office/officeart/2018/2/layout/IconVerticalSolidList"/>
    <dgm:cxn modelId="{2B7A7E8A-3377-4869-A594-95F3624B93F5}" type="presParOf" srcId="{F2E0CDC0-A58F-4A33-8454-6849E4630C80}" destId="{66B2B8C2-51DC-485F-97C0-91AA99EDC87F}" srcOrd="6" destOrd="0" presId="urn:microsoft.com/office/officeart/2018/2/layout/IconVerticalSolidList"/>
    <dgm:cxn modelId="{488B0FF6-795C-4751-AFC7-EE4B57B80D3A}" type="presParOf" srcId="{66B2B8C2-51DC-485F-97C0-91AA99EDC87F}" destId="{3E319A9F-1F5C-4C84-B30F-F4AF27F04FEB}" srcOrd="0" destOrd="0" presId="urn:microsoft.com/office/officeart/2018/2/layout/IconVerticalSolidList"/>
    <dgm:cxn modelId="{73FC1E60-B11C-4584-A9F9-807FD36B7BDA}" type="presParOf" srcId="{66B2B8C2-51DC-485F-97C0-91AA99EDC87F}" destId="{78103A56-1D73-4287-BB6E-F46639E68BE5}" srcOrd="1" destOrd="0" presId="urn:microsoft.com/office/officeart/2018/2/layout/IconVerticalSolidList"/>
    <dgm:cxn modelId="{EC717604-F94B-4CBF-B5F4-30CFD87BFDEC}" type="presParOf" srcId="{66B2B8C2-51DC-485F-97C0-91AA99EDC87F}" destId="{61DBD6B4-AC96-419F-B740-47F9028570C5}" srcOrd="2" destOrd="0" presId="urn:microsoft.com/office/officeart/2018/2/layout/IconVerticalSolidList"/>
    <dgm:cxn modelId="{B695005B-B381-45FA-B50C-0273DF471D95}" type="presParOf" srcId="{66B2B8C2-51DC-485F-97C0-91AA99EDC87F}" destId="{85CBF36C-C0C8-4DA9-A50C-0CCE2421B613}" srcOrd="3" destOrd="0" presId="urn:microsoft.com/office/officeart/2018/2/layout/IconVerticalSolidList"/>
    <dgm:cxn modelId="{FF9F3C25-CC11-4FFA-A923-047D34EC6523}" type="presParOf" srcId="{F2E0CDC0-A58F-4A33-8454-6849E4630C80}" destId="{17EF73EB-777B-419F-904F-4ABE89F29AF5}" srcOrd="7" destOrd="0" presId="urn:microsoft.com/office/officeart/2018/2/layout/IconVerticalSolidList"/>
    <dgm:cxn modelId="{48C30629-5FCF-40BD-83DE-D72839A84AD5}" type="presParOf" srcId="{F2E0CDC0-A58F-4A33-8454-6849E4630C80}" destId="{7869C65C-B1FC-4136-AB0C-2D3F53238819}" srcOrd="8" destOrd="0" presId="urn:microsoft.com/office/officeart/2018/2/layout/IconVerticalSolidList"/>
    <dgm:cxn modelId="{6D76EE37-D22A-4C59-B46F-39E12935575C}" type="presParOf" srcId="{7869C65C-B1FC-4136-AB0C-2D3F53238819}" destId="{1D584226-D0B8-43B4-9121-F2B44BF9989E}" srcOrd="0" destOrd="0" presId="urn:microsoft.com/office/officeart/2018/2/layout/IconVerticalSolidList"/>
    <dgm:cxn modelId="{49824520-4046-46C6-AC98-BBD897E72239}" type="presParOf" srcId="{7869C65C-B1FC-4136-AB0C-2D3F53238819}" destId="{6A17FF5B-935F-41CB-B741-85EE7874D828}" srcOrd="1" destOrd="0" presId="urn:microsoft.com/office/officeart/2018/2/layout/IconVerticalSolidList"/>
    <dgm:cxn modelId="{C953AB5E-A463-4C63-80B5-42E539F6F819}" type="presParOf" srcId="{7869C65C-B1FC-4136-AB0C-2D3F53238819}" destId="{F22C10DD-C82D-4439-83F3-DE0B7B03413E}" srcOrd="2" destOrd="0" presId="urn:microsoft.com/office/officeart/2018/2/layout/IconVerticalSolidList"/>
    <dgm:cxn modelId="{E5D0AEC7-7CE4-4403-B672-30065B21AD47}" type="presParOf" srcId="{7869C65C-B1FC-4136-AB0C-2D3F53238819}" destId="{AAB595CD-29C1-4F35-B2B3-5FFB5D49FB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F38DD-F8C8-4CCE-B6F3-9CDD593C5A17}">
      <dsp:nvSpPr>
        <dsp:cNvPr id="0" name=""/>
        <dsp:cNvSpPr/>
      </dsp:nvSpPr>
      <dsp:spPr>
        <a:xfrm>
          <a:off x="0" y="4606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6A46E-0A05-4E75-A42F-E89BF3D7D2F0}">
      <dsp:nvSpPr>
        <dsp:cNvPr id="0" name=""/>
        <dsp:cNvSpPr/>
      </dsp:nvSpPr>
      <dsp:spPr>
        <a:xfrm>
          <a:off x="296829" y="225389"/>
          <a:ext cx="539690" cy="53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F3664-B871-4867-95CF-0B750ACA23C6}">
      <dsp:nvSpPr>
        <dsp:cNvPr id="0" name=""/>
        <dsp:cNvSpPr/>
      </dsp:nvSpPr>
      <dsp:spPr>
        <a:xfrm>
          <a:off x="1133349" y="4606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Create a Pandas Series from dictionary, numpy array and list</a:t>
          </a:r>
          <a:endParaRPr lang="en-US" sz="1900" kern="1200"/>
        </a:p>
      </dsp:txBody>
      <dsp:txXfrm>
        <a:off x="1133349" y="4606"/>
        <a:ext cx="5455341" cy="981254"/>
      </dsp:txXfrm>
    </dsp:sp>
    <dsp:sp modelId="{8F89025D-32AB-4F70-B497-F5D689400580}">
      <dsp:nvSpPr>
        <dsp:cNvPr id="0" name=""/>
        <dsp:cNvSpPr/>
      </dsp:nvSpPr>
      <dsp:spPr>
        <a:xfrm>
          <a:off x="0" y="1231175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91F0-D17D-4A2F-9531-3EE48F32154E}">
      <dsp:nvSpPr>
        <dsp:cNvPr id="0" name=""/>
        <dsp:cNvSpPr/>
      </dsp:nvSpPr>
      <dsp:spPr>
        <a:xfrm>
          <a:off x="296829" y="1451957"/>
          <a:ext cx="539690" cy="539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F9DD5-EA8D-458B-825E-AD9195FE9F06}">
      <dsp:nvSpPr>
        <dsp:cNvPr id="0" name=""/>
        <dsp:cNvSpPr/>
      </dsp:nvSpPr>
      <dsp:spPr>
        <a:xfrm>
          <a:off x="1133349" y="1231175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Understand the relationship between series and a dataframe</a:t>
          </a:r>
          <a:endParaRPr lang="en-US" sz="1900" kern="1200"/>
        </a:p>
      </dsp:txBody>
      <dsp:txXfrm>
        <a:off x="1133349" y="1231175"/>
        <a:ext cx="5455341" cy="981254"/>
      </dsp:txXfrm>
    </dsp:sp>
    <dsp:sp modelId="{09B6D990-4D73-4F6D-9619-6529B19BA7B9}">
      <dsp:nvSpPr>
        <dsp:cNvPr id="0" name=""/>
        <dsp:cNvSpPr/>
      </dsp:nvSpPr>
      <dsp:spPr>
        <a:xfrm>
          <a:off x="0" y="2457744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162A8-4858-45F3-A945-8FA822583028}">
      <dsp:nvSpPr>
        <dsp:cNvPr id="0" name=""/>
        <dsp:cNvSpPr/>
      </dsp:nvSpPr>
      <dsp:spPr>
        <a:xfrm>
          <a:off x="296829" y="2678526"/>
          <a:ext cx="539690" cy="539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FE2DE-988B-48A3-8F2C-A72BD8FBEC95}">
      <dsp:nvSpPr>
        <dsp:cNvPr id="0" name=""/>
        <dsp:cNvSpPr/>
      </dsp:nvSpPr>
      <dsp:spPr>
        <a:xfrm>
          <a:off x="1133349" y="2457744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Retrieve data from a Padas dataframe as series and dataframe</a:t>
          </a:r>
          <a:endParaRPr lang="en-US" sz="1900" kern="1200"/>
        </a:p>
      </dsp:txBody>
      <dsp:txXfrm>
        <a:off x="1133349" y="2457744"/>
        <a:ext cx="5455341" cy="981254"/>
      </dsp:txXfrm>
    </dsp:sp>
    <dsp:sp modelId="{3E319A9F-1F5C-4C84-B30F-F4AF27F04FEB}">
      <dsp:nvSpPr>
        <dsp:cNvPr id="0" name=""/>
        <dsp:cNvSpPr/>
      </dsp:nvSpPr>
      <dsp:spPr>
        <a:xfrm>
          <a:off x="0" y="3684312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03A56-1D73-4287-BB6E-F46639E68BE5}">
      <dsp:nvSpPr>
        <dsp:cNvPr id="0" name=""/>
        <dsp:cNvSpPr/>
      </dsp:nvSpPr>
      <dsp:spPr>
        <a:xfrm>
          <a:off x="296829" y="3905095"/>
          <a:ext cx="539690" cy="539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BF36C-C0C8-4DA9-A50C-0CCE2421B613}">
      <dsp:nvSpPr>
        <dsp:cNvPr id="0" name=""/>
        <dsp:cNvSpPr/>
      </dsp:nvSpPr>
      <dsp:spPr>
        <a:xfrm>
          <a:off x="1133349" y="3684312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Retrieve rows, columns, rows and columns</a:t>
          </a:r>
          <a:endParaRPr lang="en-US" sz="1900" kern="1200"/>
        </a:p>
      </dsp:txBody>
      <dsp:txXfrm>
        <a:off x="1133349" y="3684312"/>
        <a:ext cx="5455341" cy="981254"/>
      </dsp:txXfrm>
    </dsp:sp>
    <dsp:sp modelId="{1D584226-D0B8-43B4-9121-F2B44BF9989E}">
      <dsp:nvSpPr>
        <dsp:cNvPr id="0" name=""/>
        <dsp:cNvSpPr/>
      </dsp:nvSpPr>
      <dsp:spPr>
        <a:xfrm>
          <a:off x="0" y="4910881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7FF5B-935F-41CB-B741-85EE7874D828}">
      <dsp:nvSpPr>
        <dsp:cNvPr id="0" name=""/>
        <dsp:cNvSpPr/>
      </dsp:nvSpPr>
      <dsp:spPr>
        <a:xfrm>
          <a:off x="296829" y="5131663"/>
          <a:ext cx="539690" cy="539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595CD-29C1-4F35-B2B3-5FFB5D49FBD6}">
      <dsp:nvSpPr>
        <dsp:cNvPr id="0" name=""/>
        <dsp:cNvSpPr/>
      </dsp:nvSpPr>
      <dsp:spPr>
        <a:xfrm>
          <a:off x="1133349" y="4910881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Perform conditional operations on the DataFrame</a:t>
          </a:r>
          <a:endParaRPr lang="en-US" sz="1900" kern="1200"/>
        </a:p>
      </dsp:txBody>
      <dsp:txXfrm>
        <a:off x="1133349" y="4910881"/>
        <a:ext cx="5455341" cy="981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A585-9A1F-4B1F-9D18-C0C67E6F2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080B3-3A9A-4C82-858A-19AC82680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287E5-0D6E-4200-8C48-EBDB78C3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C690-8C4D-4B59-BDF9-7B81F7BC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F7B8B-BFA6-4556-B42A-0B6FD688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CC0-E75C-4120-AF4C-F45F70C6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88E67-AECE-4659-B975-7AFBF0F79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CCFD9-402D-424A-98AE-EE444FE2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D481-63CD-4894-B477-B0703E63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D6C3B-26ED-4CA9-9A1E-7555EE03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06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97769-B7FF-457E-BBE8-480855E59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51AEE-8453-49F0-9593-71ACE037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9DDD-799C-42FD-8BFF-DD500B19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E2BC-8AD3-4B7D-8244-2F3F971F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EFB48-EE96-4D5A-B025-D3A77C1E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99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81A6-8084-485E-89B7-0F617D47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8ABDA-B4A4-4CDC-ABED-BA954B476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E3ADF-8860-4286-A018-FF305FB7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1464C-2259-48E3-87CB-5E18D649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B2B7-AECA-43C4-B7EB-A9424751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40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6CA4-BB73-45C8-A578-C2CF2BB2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39350-E9E3-4C3D-8C8E-619EB3EED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9CA0-D323-45B6-858F-A8FDBE9C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C67AB-7F38-48E1-8FB4-E2CC76E5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B56D-1B88-4F00-A578-6CF5C4D6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9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8238-3FDB-4355-A745-5C6198BF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963A-6A65-4523-98A3-29931087B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EE926-4C18-4963-9AD4-C442E8356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98336-6E9B-4225-84B5-73DF7143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62D93-7179-4FDD-AB2F-391C06A6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8A0CA-E79C-4BEC-B33B-320806EB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83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57DA-3658-42F8-BF07-BC3028C6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15D8-7191-435C-829D-0CE156A28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2CD93-BA62-49FB-8BA8-73C7C6063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EED8D-A334-4683-9E94-BD5A77A77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AEC57-1933-4415-B26A-544D5E33A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435BC-18AE-46B2-9AF9-43210869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16135-8534-4F36-A347-574A0F9E5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6E99C-4C85-45CE-9F8F-F2DA3497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191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37F3-BBEA-4B11-9584-A81FE030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7A18D-4BC3-4F7C-BC2B-5373E5CD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3BEA0-6332-4D44-9D0A-B858502B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0FC06-9E6E-4387-AA7F-448FF3EF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93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C8573-58B0-47A0-A8BC-9786D4F0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64D27-18F6-4362-899D-B7234037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34193-C45A-411E-BE70-530A8A5D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9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A477-9A45-47A1-ACC3-8C9A1B2C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7631A-FCEA-472F-AD1A-F022D550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5A9AC-E176-4050-AA38-0EB708DAC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F299-AEEA-4F35-A764-ADB469EE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D6BA0-5C2E-407C-A560-B5454E85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7264-1E9D-4272-A006-4C922370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3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BB22-AC2B-42BD-87B5-99514AA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3CF7F-F543-471C-8E9F-B8A0FD243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56FE1-9516-45B7-9412-E2975AA42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A4A6-22A1-48FA-B377-6A947F03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CAA8D-8C0A-4DC5-9099-E4E9F438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5894F-5686-4327-A810-A51076C3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84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D2BB9-6D38-4C5A-8F05-3B8B7D9E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02907-015D-4F94-9BD6-4E1147C9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65D0-ABAE-489D-9432-463BB3230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38DEF-3376-4EE1-B96A-01F85ECC2E2F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5922C-4337-4C23-8FF6-040F56221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DD0F-822D-42AA-B754-9AE76AC4B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62563-87F8-45EE-9FEE-12E7F127AF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43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wmf"/><Relationship Id="rId5" Type="http://schemas.openxmlformats.org/officeDocument/2006/relationships/package" Target="../embeddings/Microsoft_Excel_Macro-Enabled_Worksheet.xlsm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w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0.emf"/><Relationship Id="rId4" Type="http://schemas.openxmlformats.org/officeDocument/2006/relationships/package" Target="../embeddings/Microsoft_Excel_Macro-Enabled_Worksheet1.xlsm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B806A-6F3E-4E21-9BC7-2C65B5B565B9}"/>
              </a:ext>
            </a:extLst>
          </p:cNvPr>
          <p:cNvSpPr txBox="1"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2"/>
                </a:solidFill>
                <a:latin typeface="Algerian" panose="04020705040A02060702" pitchFamily="82" charset="0"/>
                <a:ea typeface="+mj-ea"/>
                <a:cs typeface="+mj-cs"/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406641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8C987-5C04-4D27-A354-7D92D377899B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 NULL VALUES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25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B6B39-FDBD-4557-B0DA-F3E6AE91DBD2}"/>
              </a:ext>
            </a:extLst>
          </p:cNvPr>
          <p:cNvSpPr txBox="1"/>
          <p:nvPr/>
        </p:nvSpPr>
        <p:spPr>
          <a:xfrm rot="16200000">
            <a:off x="-1740790" y="3267087"/>
            <a:ext cx="4295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OPERATIONS ON A DATAFRAME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AA3B1-23C1-40EB-A843-845578429956}"/>
              </a:ext>
            </a:extLst>
          </p:cNvPr>
          <p:cNvSpPr txBox="1"/>
          <p:nvPr/>
        </p:nvSpPr>
        <p:spPr>
          <a:xfrm>
            <a:off x="4895805" y="3509241"/>
            <a:ext cx="26276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3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. Find the missing values</a:t>
            </a:r>
          </a:p>
          <a:p>
            <a:pPr lvl="1"/>
            <a:r>
              <a:rPr lang="en-IN" sz="1600" i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DataFrame.isnull</a:t>
            </a:r>
            <a:r>
              <a:rPr lang="en-IN" sz="1600" i="1" dirty="0">
                <a:solidFill>
                  <a:srgbClr val="C00000"/>
                </a:solidFill>
                <a:latin typeface="Comic Sans MS" panose="030F0702030302020204" pitchFamily="66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10709-0DF1-4ED5-B322-181B5BD6CBA2}"/>
              </a:ext>
            </a:extLst>
          </p:cNvPr>
          <p:cNvSpPr txBox="1"/>
          <p:nvPr/>
        </p:nvSpPr>
        <p:spPr>
          <a:xfrm>
            <a:off x="990910" y="975830"/>
            <a:ext cx="3190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Count of missing values in a </a:t>
            </a:r>
          </a:p>
          <a:p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</a:t>
            </a:r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39DDD-7EA6-4F74-8105-38A5147DDD02}"/>
              </a:ext>
            </a:extLst>
          </p:cNvPr>
          <p:cNvSpPr txBox="1"/>
          <p:nvPr/>
        </p:nvSpPr>
        <p:spPr>
          <a:xfrm>
            <a:off x="838970" y="4580964"/>
            <a:ext cx="38556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2.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Count of missing values in a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    </a:t>
            </a:r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column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8E8F0-78F2-4F88-94FE-D075E356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11" y="679083"/>
            <a:ext cx="7836489" cy="2477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8AD0F-9702-48E8-9E85-B9129C82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70" y="1622558"/>
            <a:ext cx="3211818" cy="27483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EDDF7-C754-43FA-B28E-0EE77FF6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70" y="5364061"/>
            <a:ext cx="4583488" cy="12289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54BEA8-37AA-4949-8ECB-35CC7739F4BC}"/>
              </a:ext>
            </a:extLst>
          </p:cNvPr>
          <p:cNvSpPr txBox="1"/>
          <p:nvPr/>
        </p:nvSpPr>
        <p:spPr>
          <a:xfrm>
            <a:off x="7819563" y="59890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Working with Missing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4C235-1DE8-4C0B-9020-61BE201E45A5}"/>
              </a:ext>
            </a:extLst>
          </p:cNvPr>
          <p:cNvSpPr txBox="1"/>
          <p:nvPr/>
        </p:nvSpPr>
        <p:spPr>
          <a:xfrm>
            <a:off x="3855241" y="32477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 err="1">
                <a:solidFill>
                  <a:schemeClr val="tx2">
                    <a:lumMod val="50000"/>
                  </a:schemeClr>
                </a:solidFill>
                <a:latin typeface="Comic Sans MS" panose="030F0702030302020204" pitchFamily="66" charset="0"/>
              </a:rPr>
              <a:t>DataFrame</a:t>
            </a:r>
            <a:endParaRPr lang="en-IN" u="sng" dirty="0">
              <a:solidFill>
                <a:schemeClr val="tx2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DEEF8B-BCBD-4290-B6BD-3B5BBDB6F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447" y="3489491"/>
            <a:ext cx="4316234" cy="31172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86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E675B6-EBC3-4604-AE57-C4B04ECBE032}"/>
              </a:ext>
            </a:extLst>
          </p:cNvPr>
          <p:cNvSpPr txBox="1"/>
          <p:nvPr/>
        </p:nvSpPr>
        <p:spPr>
          <a:xfrm rot="16200000">
            <a:off x="-1712976" y="1926285"/>
            <a:ext cx="395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ACTION  NULL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EBB83-34CB-499A-B725-9538FCC3638F}"/>
              </a:ext>
            </a:extLst>
          </p:cNvPr>
          <p:cNvSpPr txBox="1"/>
          <p:nvPr/>
        </p:nvSpPr>
        <p:spPr>
          <a:xfrm>
            <a:off x="604607" y="665290"/>
            <a:ext cx="113079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NaN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implies un-defined or missing value in a Pandas </a:t>
            </a:r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, Upon encountering null values, we could</a:t>
            </a:r>
          </a:p>
          <a:p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Populate Null values 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Drop Rows containing Null values etc</a:t>
            </a:r>
          </a:p>
          <a:p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However, before we action Null Values it is important to understand the dataset at hand and the 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10D6C-BC76-4533-BEEF-69B3AFED4BEE}"/>
              </a:ext>
            </a:extLst>
          </p:cNvPr>
          <p:cNvSpPr txBox="1"/>
          <p:nvPr/>
        </p:nvSpPr>
        <p:spPr>
          <a:xfrm>
            <a:off x="604607" y="2544417"/>
            <a:ext cx="50129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pPr marL="457200" indent="-457200">
              <a:buAutoNum type="arabicPeriod"/>
            </a:pPr>
            <a:r>
              <a:rPr lang="en-IN" sz="2400" dirty="0"/>
              <a:t>Drop any row with a Null Value</a:t>
            </a:r>
          </a:p>
          <a:p>
            <a:pPr marL="457200" indent="-457200">
              <a:buAutoNum type="arabicPeriod"/>
            </a:pP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       </a:t>
            </a:r>
            <a:r>
              <a:rPr lang="en-IN" sz="1600" dirty="0" err="1">
                <a:solidFill>
                  <a:srgbClr val="C00000"/>
                </a:solidFill>
              </a:rPr>
              <a:t>DataFrame.dropna</a:t>
            </a:r>
            <a:r>
              <a:rPr lang="en-IN" sz="1600" dirty="0">
                <a:solidFill>
                  <a:srgbClr val="C00000"/>
                </a:solidFill>
              </a:rPr>
              <a:t>(axis=0, inplace=True)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A2D8C-9CF2-4E6F-B0A5-D6D698641D98}"/>
              </a:ext>
            </a:extLst>
          </p:cNvPr>
          <p:cNvSpPr txBox="1"/>
          <p:nvPr/>
        </p:nvSpPr>
        <p:spPr>
          <a:xfrm>
            <a:off x="5956874" y="2544417"/>
            <a:ext cx="5487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Drop any Column with a Null Value</a:t>
            </a:r>
          </a:p>
          <a:p>
            <a:pPr marL="457200" indent="-457200">
              <a:buAutoNum type="arabicPeriod" startAt="2"/>
            </a:pPr>
            <a:endParaRPr lang="en-IN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I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      </a:t>
            </a:r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DataFrame.dropna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(axis=1, inplace=True)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18F72-33AF-426C-8DB8-F2E8C8C18018}"/>
              </a:ext>
            </a:extLst>
          </p:cNvPr>
          <p:cNvSpPr txBox="1"/>
          <p:nvPr/>
        </p:nvSpPr>
        <p:spPr>
          <a:xfrm>
            <a:off x="700952" y="4167015"/>
            <a:ext cx="65069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3. Restrict the number of rows/columns </a:t>
            </a:r>
          </a:p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    dropped </a:t>
            </a:r>
          </a:p>
          <a:p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DataFrame.dropna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(axis=1, thresh=2, inplace=True)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Thresh specifies the minimum number of nan values to be dropped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5E4BE-0E72-4C78-A11C-B6BE620E4243}"/>
              </a:ext>
            </a:extLst>
          </p:cNvPr>
          <p:cNvSpPr/>
          <p:nvPr/>
        </p:nvSpPr>
        <p:spPr>
          <a:xfrm>
            <a:off x="7058864" y="6334125"/>
            <a:ext cx="5133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**inplace=True; ensures the changes are permanent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8787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30CC6-1C3C-464D-AE81-C6A4007F02BF}"/>
              </a:ext>
            </a:extLst>
          </p:cNvPr>
          <p:cNvSpPr txBox="1"/>
          <p:nvPr/>
        </p:nvSpPr>
        <p:spPr>
          <a:xfrm>
            <a:off x="1339889" y="719379"/>
            <a:ext cx="62536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pPr marL="457200" indent="-457200">
              <a:buAutoNum type="arabicPeriod" startAt="5"/>
            </a:pPr>
            <a:r>
              <a:rPr lang="en-IN" sz="2400" dirty="0"/>
              <a:t>Populate a Null Value(s)</a:t>
            </a:r>
          </a:p>
          <a:p>
            <a:endParaRPr lang="en-IN" sz="2400" dirty="0"/>
          </a:p>
          <a:p>
            <a:r>
              <a:rPr lang="en-IN" sz="1600" dirty="0">
                <a:solidFill>
                  <a:srgbClr val="C00000"/>
                </a:solidFill>
              </a:rPr>
              <a:t>In the dataset at hand, I prefer to populate the missing salary </a:t>
            </a:r>
          </a:p>
          <a:p>
            <a:r>
              <a:rPr lang="en-IN" sz="1600" dirty="0">
                <a:solidFill>
                  <a:srgbClr val="C00000"/>
                </a:solidFill>
              </a:rPr>
              <a:t>values with the mean of data  (salary values) available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DE7B0-80AC-40BD-BF9A-91F0ED3E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05" y="2273202"/>
            <a:ext cx="8403955" cy="33021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6B533D-58FB-4001-91B8-EFD0C3D1FB27}"/>
              </a:ext>
            </a:extLst>
          </p:cNvPr>
          <p:cNvSpPr/>
          <p:nvPr/>
        </p:nvSpPr>
        <p:spPr>
          <a:xfrm>
            <a:off x="6196319" y="6150467"/>
            <a:ext cx="5133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**inplace=True; ensures the changes are permanent</a:t>
            </a:r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8388D-60C4-4105-AC50-E2F9BC8885A2}"/>
              </a:ext>
            </a:extLst>
          </p:cNvPr>
          <p:cNvSpPr txBox="1"/>
          <p:nvPr/>
        </p:nvSpPr>
        <p:spPr>
          <a:xfrm rot="16200000">
            <a:off x="-1402560" y="1695483"/>
            <a:ext cx="353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ACTION</a:t>
            </a:r>
            <a:r>
              <a:rPr lang="en-IN" sz="2400" b="1" dirty="0"/>
              <a:t>   </a:t>
            </a:r>
            <a:r>
              <a:rPr lang="en-IN" sz="2800" b="1" dirty="0"/>
              <a:t>NULL VALUES</a:t>
            </a:r>
          </a:p>
        </p:txBody>
      </p:sp>
    </p:spTree>
    <p:extLst>
      <p:ext uri="{BB962C8B-B14F-4D97-AF65-F5344CB8AC3E}">
        <p14:creationId xmlns:p14="http://schemas.microsoft.com/office/powerpoint/2010/main" val="349430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DF4B5-10E6-4F46-8C20-DA4D58E5531A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38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89A7B-7CF7-4EE5-9757-223AC0AC3B72}"/>
              </a:ext>
            </a:extLst>
          </p:cNvPr>
          <p:cNvSpPr txBox="1"/>
          <p:nvPr/>
        </p:nvSpPr>
        <p:spPr>
          <a:xfrm>
            <a:off x="0" y="152400"/>
            <a:ext cx="11703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Abadi" panose="020B0604020104020204" pitchFamily="34" charset="0"/>
              </a:rPr>
              <a:t>Many a times, it so happens that data we acquire data, without much background, so in this slide- my intention is to </a:t>
            </a:r>
          </a:p>
          <a:p>
            <a:r>
              <a:rPr lang="en-IN" dirty="0">
                <a:solidFill>
                  <a:srgbClr val="0070C0"/>
                </a:solidFill>
                <a:latin typeface="Abadi" panose="020B0604020104020204" pitchFamily="34" charset="0"/>
              </a:rPr>
              <a:t>help you leverage items we learnt thus far and make some meaningful conclusions.</a:t>
            </a:r>
          </a:p>
          <a:p>
            <a:endParaRPr lang="en-IN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r>
              <a:rPr lang="en-IN" dirty="0">
                <a:solidFill>
                  <a:srgbClr val="0070C0"/>
                </a:solidFill>
                <a:latin typeface="Abadi" panose="020B0604020104020204" pitchFamily="34" charset="0"/>
              </a:rPr>
              <a:t>The dataset, that I shall be working on – is from ESPN – cricket 2019 stats</a:t>
            </a:r>
          </a:p>
          <a:p>
            <a:endParaRPr lang="en-IN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endParaRPr lang="en-IN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endParaRPr lang="en-IN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A375881-ADDA-41FD-91E3-1327C77F5270}"/>
              </a:ext>
            </a:extLst>
          </p:cNvPr>
          <p:cNvSpPr/>
          <p:nvPr/>
        </p:nvSpPr>
        <p:spPr>
          <a:xfrm>
            <a:off x="7772399" y="951315"/>
            <a:ext cx="568833" cy="43349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5D4D6-DD67-4C3C-A612-7ED4825331D5}"/>
              </a:ext>
            </a:extLst>
          </p:cNvPr>
          <p:cNvSpPr txBox="1"/>
          <p:nvPr/>
        </p:nvSpPr>
        <p:spPr>
          <a:xfrm>
            <a:off x="0" y="1757765"/>
            <a:ext cx="1204541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/>
              <a:t>From the attached spreadsheet, we try to make the below analysis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Import data from excel(we shall study this later in the course )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Glance through the dataset, to understand the kind of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Describe the dataset – to get an overall understanding of the numerical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Find the number of rows in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Find the count of unique countries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The number of occurrence of each country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Which country scored the maximum sum total of runs, arranged in descending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Filter out the player, country and runs , where the run scored by a player in greater than mean of the runs in the dataframe</a:t>
            </a:r>
          </a:p>
          <a:p>
            <a:pPr marL="342900" indent="-342900">
              <a:buFont typeface="+mj-lt"/>
              <a:buAutoNum type="arabicPeriod"/>
            </a:pPr>
            <a:r>
              <a:rPr lang="en-IN" i="1" dirty="0">
                <a:solidFill>
                  <a:srgbClr val="C00000"/>
                </a:solidFill>
              </a:rPr>
              <a:t>Filter out the player, country and runs , where the run scored by a player in greater than mean of the runs in the dataframe</a:t>
            </a:r>
          </a:p>
          <a:p>
            <a:r>
              <a:rPr lang="en-IN" i="1" dirty="0">
                <a:solidFill>
                  <a:srgbClr val="C00000"/>
                </a:solidFill>
              </a:rPr>
              <a:t>       and the country is in India or West Indies</a:t>
            </a:r>
          </a:p>
          <a:p>
            <a:r>
              <a:rPr lang="en-IN" i="1" dirty="0">
                <a:solidFill>
                  <a:srgbClr val="C00000"/>
                </a:solidFill>
              </a:rPr>
              <a:t>10. Filter out the player, country and runs of the highest scorer</a:t>
            </a:r>
          </a:p>
          <a:p>
            <a:r>
              <a:rPr lang="en-IN" i="1" dirty="0">
                <a:solidFill>
                  <a:srgbClr val="C00000"/>
                </a:solidFill>
              </a:rPr>
              <a:t>11. Filter out the player, country and runs of the lowest scorer</a:t>
            </a:r>
          </a:p>
          <a:p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CC2D89E-F840-49D8-B9CB-DB0DD758F8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32059"/>
              </p:ext>
            </p:extLst>
          </p:nvPr>
        </p:nvGraphicFramePr>
        <p:xfrm>
          <a:off x="8650938" y="95131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CC2D89E-F840-49D8-B9CB-DB0DD758F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50938" y="95131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E2D220-B814-496C-8A3B-174266FDB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2108"/>
              </p:ext>
            </p:extLst>
          </p:nvPr>
        </p:nvGraphicFramePr>
        <p:xfrm>
          <a:off x="9224963" y="1125538"/>
          <a:ext cx="2620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620440" imgH="456480" progId="Package">
                  <p:embed/>
                </p:oleObj>
              </mc:Choice>
              <mc:Fallback>
                <p:oleObj name="Packager Shell Object" showAsIcon="1" r:id="rId4" imgW="2620440" imgH="45648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9E2D220-B814-496C-8A3B-174266FDB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24963" y="1125538"/>
                        <a:ext cx="26209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DC180B-6A2A-4698-95C3-9D994524CA1A}"/>
              </a:ext>
            </a:extLst>
          </p:cNvPr>
          <p:cNvSpPr txBox="1"/>
          <p:nvPr/>
        </p:nvSpPr>
        <p:spPr>
          <a:xfrm>
            <a:off x="8705547" y="1572295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>
                <a:solidFill>
                  <a:srgbClr val="002060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2F493-1E26-4A8E-9E6D-78CFDCC47EED}"/>
              </a:ext>
            </a:extLst>
          </p:cNvPr>
          <p:cNvSpPr txBox="1"/>
          <p:nvPr/>
        </p:nvSpPr>
        <p:spPr>
          <a:xfrm>
            <a:off x="10264084" y="156527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>
                <a:solidFill>
                  <a:srgbClr val="002060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63608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6BE86-B3F6-48F0-AC03-F3AE0462D418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BY AND AGGREGATE FUNCTIONS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7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8B846-324A-4DCB-B561-831156ED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491887"/>
            <a:ext cx="7048955" cy="4581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776EE-4A1F-47DE-AD78-46E45463268E}"/>
              </a:ext>
            </a:extLst>
          </p:cNvPr>
          <p:cNvSpPr txBox="1"/>
          <p:nvPr/>
        </p:nvSpPr>
        <p:spPr>
          <a:xfrm>
            <a:off x="7189945" y="1154202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Mechanics</a:t>
            </a:r>
            <a:r>
              <a:rPr lang="en-IN" b="1" dirty="0">
                <a:solidFill>
                  <a:srgbClr val="C00000"/>
                </a:solidFill>
              </a:rPr>
              <a:t> </a:t>
            </a:r>
            <a:r>
              <a:rPr lang="en-IN" sz="2800" b="1" dirty="0">
                <a:latin typeface="Abadi" panose="020B0604020104020204" pitchFamily="34" charset="0"/>
              </a:rPr>
              <a:t>of GROUP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B1D42-4BD5-4BD3-B7D4-4F381A04818E}"/>
              </a:ext>
            </a:extLst>
          </p:cNvPr>
          <p:cNvSpPr txBox="1"/>
          <p:nvPr/>
        </p:nvSpPr>
        <p:spPr>
          <a:xfrm>
            <a:off x="763905" y="8763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Col::1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96719-B29A-41CF-A47C-5424CF8848C2}"/>
              </a:ext>
            </a:extLst>
          </p:cNvPr>
          <p:cNvSpPr txBox="1"/>
          <p:nvPr/>
        </p:nvSpPr>
        <p:spPr>
          <a:xfrm>
            <a:off x="2257425" y="8763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IN" dirty="0"/>
              <a:t>Col::2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7AD80-D540-4FC0-97AA-FCAEBF0BC79C}"/>
              </a:ext>
            </a:extLst>
          </p:cNvPr>
          <p:cNvSpPr txBox="1"/>
          <p:nvPr/>
        </p:nvSpPr>
        <p:spPr>
          <a:xfrm>
            <a:off x="6582600" y="4176635"/>
            <a:ext cx="487947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/>
              <a:t>The mechanics of a GROUP BY involves</a:t>
            </a:r>
          </a:p>
          <a:p>
            <a:endParaRPr lang="en-IN" dirty="0"/>
          </a:p>
          <a:p>
            <a:r>
              <a:rPr lang="en-IN" sz="1600" b="1" dirty="0">
                <a:solidFill>
                  <a:srgbClr val="00B0F0"/>
                </a:solidFill>
              </a:rPr>
              <a:t>Step -1 Creating a group by object</a:t>
            </a:r>
          </a:p>
          <a:p>
            <a:r>
              <a:rPr lang="en-IN" sz="1600" b="1" dirty="0">
                <a:solidFill>
                  <a:srgbClr val="00B0F0"/>
                </a:solidFill>
              </a:rPr>
              <a:t>Step -2 Summarise the data based on a group by object</a:t>
            </a:r>
          </a:p>
          <a:p>
            <a:endParaRPr lang="en-IN" sz="1600" b="1" dirty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801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87A6A-CDD6-4E78-95B4-E40F4E2E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1404" cy="337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35C7D-EC9C-4E55-98BF-CB088EDB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379180"/>
            <a:ext cx="8105775" cy="5478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503C0-FFA2-434C-B1AF-18C6F590D2CE}"/>
              </a:ext>
            </a:extLst>
          </p:cNvPr>
          <p:cNvSpPr txBox="1"/>
          <p:nvPr/>
        </p:nvSpPr>
        <p:spPr>
          <a:xfrm>
            <a:off x="6247921" y="935205"/>
            <a:ext cx="378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</a:rPr>
              <a:t>The Dataset that we shall work 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5DB16-9D85-48BE-B45A-78AFBDC2852C}"/>
              </a:ext>
            </a:extLst>
          </p:cNvPr>
          <p:cNvSpPr txBox="1"/>
          <p:nvPr/>
        </p:nvSpPr>
        <p:spPr>
          <a:xfrm>
            <a:off x="533400" y="4201504"/>
            <a:ext cx="3412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/>
              <a:t>Step-1</a:t>
            </a:r>
          </a:p>
          <a:p>
            <a:r>
              <a:rPr lang="en-IN" dirty="0">
                <a:solidFill>
                  <a:srgbClr val="0070C0"/>
                </a:solidFill>
              </a:rPr>
              <a:t>Create a group by object</a:t>
            </a:r>
          </a:p>
          <a:p>
            <a:r>
              <a:rPr lang="en-IN" u="sng" dirty="0"/>
              <a:t>Step-2</a:t>
            </a:r>
          </a:p>
          <a:p>
            <a:r>
              <a:rPr lang="en-IN" dirty="0">
                <a:solidFill>
                  <a:srgbClr val="0070C0"/>
                </a:solidFill>
              </a:rPr>
              <a:t>Perform the group by aggregation</a:t>
            </a:r>
          </a:p>
        </p:txBody>
      </p:sp>
    </p:spTree>
    <p:extLst>
      <p:ext uri="{BB962C8B-B14F-4D97-AF65-F5344CB8AC3E}">
        <p14:creationId xmlns:p14="http://schemas.microsoft.com/office/powerpoint/2010/main" val="6426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EE8CC-DD3F-41E4-B792-140F31FFD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3" y="496967"/>
            <a:ext cx="5812618" cy="3138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E0902-1AAA-4DEB-97E3-87088A716B3B}"/>
              </a:ext>
            </a:extLst>
          </p:cNvPr>
          <p:cNvSpPr txBox="1"/>
          <p:nvPr/>
        </p:nvSpPr>
        <p:spPr>
          <a:xfrm>
            <a:off x="414923" y="127635"/>
            <a:ext cx="460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</a:rPr>
              <a:t>Creating a group by object from 2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8271F-B99F-4E13-ABEB-C7DE929C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40" y="2631439"/>
            <a:ext cx="6257960" cy="4203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011C0-7BD6-4C7F-AEA3-3310B7A3C20F}"/>
              </a:ext>
            </a:extLst>
          </p:cNvPr>
          <p:cNvSpPr txBox="1"/>
          <p:nvPr/>
        </p:nvSpPr>
        <p:spPr>
          <a:xfrm>
            <a:off x="5800725" y="2161678"/>
            <a:ext cx="668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</a:rPr>
              <a:t>Find the grouped stats of a single columns – “tip” in this case</a:t>
            </a:r>
          </a:p>
        </p:txBody>
      </p:sp>
    </p:spTree>
    <p:extLst>
      <p:ext uri="{BB962C8B-B14F-4D97-AF65-F5344CB8AC3E}">
        <p14:creationId xmlns:p14="http://schemas.microsoft.com/office/powerpoint/2010/main" val="140547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1846BDC3-D815-451C-A778-CD38412C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5612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BC2516-F023-40F0-97AE-CC49A0F24F30}"/>
              </a:ext>
            </a:extLst>
          </p:cNvPr>
          <p:cNvSpPr txBox="1"/>
          <p:nvPr/>
        </p:nvSpPr>
        <p:spPr>
          <a:xfrm>
            <a:off x="609067" y="1540191"/>
            <a:ext cx="34004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THE </a:t>
            </a:r>
          </a:p>
          <a:p>
            <a:r>
              <a:rPr lang="en-IN" sz="4800" dirty="0">
                <a:solidFill>
                  <a:schemeClr val="bg1"/>
                </a:solidFill>
              </a:rPr>
              <a:t>FOLLOWING </a:t>
            </a:r>
          </a:p>
          <a:p>
            <a:r>
              <a:rPr lang="en-IN" sz="4800" dirty="0">
                <a:solidFill>
                  <a:schemeClr val="bg1"/>
                </a:solidFill>
              </a:rPr>
              <a:t>SLIDES</a:t>
            </a:r>
          </a:p>
          <a:p>
            <a:r>
              <a:rPr lang="en-IN" sz="4800" dirty="0">
                <a:solidFill>
                  <a:schemeClr val="bg1"/>
                </a:solidFill>
              </a:rPr>
              <a:t>COVER</a:t>
            </a:r>
          </a:p>
        </p:txBody>
      </p:sp>
    </p:spTree>
    <p:extLst>
      <p:ext uri="{BB962C8B-B14F-4D97-AF65-F5344CB8AC3E}">
        <p14:creationId xmlns:p14="http://schemas.microsoft.com/office/powerpoint/2010/main" val="2185120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5082E7-37F7-424E-A2AE-1C359E01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559040" cy="4180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F3DC1D-D596-4D7A-9206-D837DD89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80" y="2461523"/>
            <a:ext cx="7233920" cy="4396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50D9F-FFA3-45D5-BC40-D534D7DD3CA7}"/>
              </a:ext>
            </a:extLst>
          </p:cNvPr>
          <p:cNvSpPr txBox="1"/>
          <p:nvPr/>
        </p:nvSpPr>
        <p:spPr>
          <a:xfrm>
            <a:off x="7197090" y="80010"/>
            <a:ext cx="41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rgbClr val="0070C0"/>
                </a:solidFill>
              </a:rPr>
              <a:t>Provide the mean and standard deviation </a:t>
            </a:r>
          </a:p>
          <a:p>
            <a:r>
              <a:rPr lang="en-IN" i="1" dirty="0">
                <a:solidFill>
                  <a:srgbClr val="0070C0"/>
                </a:solidFill>
              </a:rPr>
              <a:t>of tip, grouped by ‘sex’ and ‘smoker’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043A3-D3FC-44B3-A6BD-2EE2D2BB9E0D}"/>
              </a:ext>
            </a:extLst>
          </p:cNvPr>
          <p:cNvSpPr txBox="1"/>
          <p:nvPr/>
        </p:nvSpPr>
        <p:spPr>
          <a:xfrm>
            <a:off x="533279" y="5719078"/>
            <a:ext cx="442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i="1">
                <a:solidFill>
                  <a:srgbClr val="0070C0"/>
                </a:solidFill>
              </a:defRPr>
            </a:lvl1pPr>
          </a:lstStyle>
          <a:p>
            <a:r>
              <a:rPr lang="en-IN" dirty="0"/>
              <a:t>Provide the mean and standard deviation </a:t>
            </a:r>
          </a:p>
          <a:p>
            <a:r>
              <a:rPr lang="en-IN" dirty="0"/>
              <a:t>of tip, grouped by ‘sex’ and ‘smoker’. </a:t>
            </a:r>
          </a:p>
          <a:p>
            <a:r>
              <a:rPr lang="en-IN" dirty="0"/>
              <a:t>Rename mean as A &amp; standard deviation as B</a:t>
            </a:r>
          </a:p>
        </p:txBody>
      </p:sp>
    </p:spTree>
    <p:extLst>
      <p:ext uri="{BB962C8B-B14F-4D97-AF65-F5344CB8AC3E}">
        <p14:creationId xmlns:p14="http://schemas.microsoft.com/office/powerpoint/2010/main" val="17475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EF39F2-191E-4071-92E6-33D5B222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066" y="711201"/>
            <a:ext cx="7556934" cy="2574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A7BC53-63EF-45DC-989C-AC041D8AD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35" y="4627864"/>
            <a:ext cx="9397606" cy="1092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C5F73-5A77-4A91-B51A-29AF6A09F79D}"/>
              </a:ext>
            </a:extLst>
          </p:cNvPr>
          <p:cNvSpPr txBox="1"/>
          <p:nvPr/>
        </p:nvSpPr>
        <p:spPr>
          <a:xfrm>
            <a:off x="81915" y="798042"/>
            <a:ext cx="4648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Group the data by ‘sex’ and ‘smoker’</a:t>
            </a:r>
          </a:p>
          <a:p>
            <a:pPr marL="228600" indent="-228600">
              <a:buFont typeface="+mj-lt"/>
              <a:buAutoNum type="arabicPeriod"/>
            </a:pPr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Define the function alias and function names </a:t>
            </a:r>
          </a:p>
          <a:p>
            <a:pPr marL="228600" indent="-228600">
              <a:buFont typeface="+mj-lt"/>
              <a:buAutoNum type="arabicPeriod"/>
            </a:pPr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Club the </a:t>
            </a:r>
            <a:r>
              <a:rPr lang="en-IN" i="1" dirty="0" err="1">
                <a:solidFill>
                  <a:schemeClr val="accent1">
                    <a:lumMod val="50000"/>
                  </a:schemeClr>
                </a:solidFill>
              </a:rPr>
              <a:t>groupby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 object + column and the </a:t>
            </a:r>
          </a:p>
          <a:p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IN" i="1" dirty="0" err="1">
                <a:solidFill>
                  <a:schemeClr val="accent1">
                    <a:lumMod val="50000"/>
                  </a:schemeClr>
                </a:solidFill>
              </a:rPr>
              <a:t>agg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. Functions as shown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86928-DB11-4DFF-8589-3E6518FBC489}"/>
              </a:ext>
            </a:extLst>
          </p:cNvPr>
          <p:cNvSpPr txBox="1"/>
          <p:nvPr/>
        </p:nvSpPr>
        <p:spPr>
          <a:xfrm>
            <a:off x="167640" y="4009847"/>
            <a:ext cx="366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accent1">
                    <a:lumMod val="50000"/>
                  </a:schemeClr>
                </a:solidFill>
              </a:rPr>
              <a:t>Well ! The below is just so you know !</a:t>
            </a:r>
          </a:p>
        </p:txBody>
      </p:sp>
    </p:spTree>
    <p:extLst>
      <p:ext uri="{BB962C8B-B14F-4D97-AF65-F5344CB8AC3E}">
        <p14:creationId xmlns:p14="http://schemas.microsoft.com/office/powerpoint/2010/main" val="377389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4F8560-905F-4A28-9DEA-C939280F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-60670"/>
            <a:ext cx="7188835" cy="4338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0032C0-B2C7-43A0-8EFC-A84450D2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197686"/>
            <a:ext cx="4937760" cy="4641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76015-9B64-4C43-AD90-606B2D4E3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81" y="0"/>
            <a:ext cx="4392229" cy="24339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94263-56A7-4963-9605-9064B034906F}"/>
              </a:ext>
            </a:extLst>
          </p:cNvPr>
          <p:cNvSpPr txBox="1"/>
          <p:nvPr/>
        </p:nvSpPr>
        <p:spPr>
          <a:xfrm rot="16200000">
            <a:off x="-2427233" y="3073160"/>
            <a:ext cx="554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GROUP BY  </a:t>
            </a:r>
            <a:r>
              <a:rPr lang="en-IN" sz="1600" b="1" dirty="0">
                <a:latin typeface="Abadi" panose="020B0604020104020204" pitchFamily="34" charset="0"/>
              </a:rPr>
              <a:t>USING ITERATION</a:t>
            </a:r>
          </a:p>
        </p:txBody>
      </p:sp>
    </p:spTree>
    <p:extLst>
      <p:ext uri="{BB962C8B-B14F-4D97-AF65-F5344CB8AC3E}">
        <p14:creationId xmlns:p14="http://schemas.microsoft.com/office/powerpoint/2010/main" val="49882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39D8F-3D32-4C0B-87A7-AF8897034F1B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 STATISTICS  FUNCTIONS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23C75C3-70BF-4016-8324-EBEA063AB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43370"/>
              </p:ext>
            </p:extLst>
          </p:nvPr>
        </p:nvGraphicFramePr>
        <p:xfrm>
          <a:off x="3627120" y="172720"/>
          <a:ext cx="7924800" cy="6551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1989">
                  <a:extLst>
                    <a:ext uri="{9D8B030D-6E8A-4147-A177-3AD203B41FA5}">
                      <a16:colId xmlns:a16="http://schemas.microsoft.com/office/drawing/2014/main" val="574930313"/>
                    </a:ext>
                  </a:extLst>
                </a:gridCol>
                <a:gridCol w="5582811">
                  <a:extLst>
                    <a:ext uri="{9D8B030D-6E8A-4147-A177-3AD203B41FA5}">
                      <a16:colId xmlns:a16="http://schemas.microsoft.com/office/drawing/2014/main" val="4216030646"/>
                    </a:ext>
                  </a:extLst>
                </a:gridCol>
              </a:tblGrid>
              <a:tr h="519285"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Method </a:t>
                      </a: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Description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594083154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count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omic Sans MS" panose="030F0702030302020204" pitchFamily="66" charset="0"/>
                        </a:rPr>
                        <a:t>Number of non-NA values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1775324670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Describe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omic Sans MS" panose="030F0702030302020204" pitchFamily="66" charset="0"/>
                        </a:rPr>
                        <a:t>Compute set of summary statistics for each column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228257849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Min, max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omic Sans MS" panose="030F0702030302020204" pitchFamily="66" charset="0"/>
                        </a:rPr>
                        <a:t>minimum and max. values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401975115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Argmin, argmax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omic Sans MS" panose="030F0702030302020204" pitchFamily="66" charset="0"/>
                        </a:rPr>
                        <a:t>Compute the index location (integer) for max/min values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133982109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Idxmin, idxmax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Comic Sans MS" panose="030F0702030302020204" pitchFamily="66" charset="0"/>
                        </a:rPr>
                        <a:t>Compute the index values for max/min values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2393378858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Quantile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omic Sans MS" panose="030F0702030302020204" pitchFamily="66" charset="0"/>
                        </a:rPr>
                        <a:t>Compute sample quantile ranging from 0-1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1247633121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Sum</a:t>
                      </a:r>
                      <a:endParaRPr lang="en-IN" sz="1600" b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omic Sans MS" panose="030F0702030302020204" pitchFamily="66" charset="0"/>
                        </a:rPr>
                        <a:t>Sum of values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480597399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Mean</a:t>
                      </a:r>
                      <a:endParaRPr lang="en-IN" sz="16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Mean of values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4245760802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Median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Arithmetic median (50% quantile) of values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830471390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Mad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Mean absolute deviation for mean value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2855260737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Var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Simple variance of values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240120212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Std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Simple standard deviation of values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2269445835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Cumsum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Cumulative sum of values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2138971202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Cummin, cummax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Cumulative minimum or maximum values respectively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1488729624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Cumprod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Cumulative product of values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2517580578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Diff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Compute first arithmetic difference (used with time series)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1310546518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Pct_change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Compute percent change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1123742632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Prod</a:t>
                      </a:r>
                      <a:endParaRPr lang="en-IN" sz="1600" b="0" kern="120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</a:rPr>
                        <a:t>Computes the product </a:t>
                      </a:r>
                      <a:endParaRPr lang="en-IN" sz="1400" kern="120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796154944"/>
                  </a:ext>
                </a:extLst>
              </a:tr>
              <a:tr h="317508">
                <a:tc>
                  <a:txBody>
                    <a:bodyPr/>
                    <a:lstStyle/>
                    <a:p>
                      <a:r>
                        <a:rPr lang="en-IN" sz="16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First, Last</a:t>
                      </a:r>
                      <a:endParaRPr lang="en-IN" sz="16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</a:txBody>
                  <a:tcPr marL="56725" marR="56725" marT="28362" marB="28362"/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First and Last non-NA values</a:t>
                      </a:r>
                    </a:p>
                  </a:txBody>
                  <a:tcPr marL="56725" marR="56725" marT="28362" marB="28362"/>
                </a:tc>
                <a:extLst>
                  <a:ext uri="{0D108BD9-81ED-4DB2-BD59-A6C34878D82A}">
                    <a16:rowId xmlns:a16="http://schemas.microsoft.com/office/drawing/2014/main" val="331930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77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3CD78-D7B8-4417-BFAF-3F2BD2B0BBC1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MERGE &amp; CONCATENATE DATASETS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2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46" y="1571737"/>
            <a:ext cx="2136523" cy="4388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85" y="4139424"/>
            <a:ext cx="3900954" cy="2474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713" y="1383274"/>
            <a:ext cx="4420383" cy="2562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419" y="4192844"/>
            <a:ext cx="3995049" cy="2325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0" y="1273832"/>
            <a:ext cx="4133714" cy="1963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643" y="122684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SQL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 like joins – bringing all in one slide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5104" y="1025488"/>
            <a:ext cx="3486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702030302020204" pitchFamily="66" charset="0"/>
              </a:rPr>
              <a:t>Merge on key values common to both datasets</a:t>
            </a:r>
            <a:endParaRPr lang="en-IN" sz="12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2919" y="3546513"/>
            <a:ext cx="428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702030302020204" pitchFamily="66" charset="0"/>
              </a:rPr>
              <a:t>Merge on key values present in the right Data Frame,</a:t>
            </a:r>
          </a:p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If the – key in right Data Frame does not have a value in </a:t>
            </a:r>
          </a:p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the left Data Frame – populate as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NaN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4110" y="1147970"/>
            <a:ext cx="394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702030302020204" pitchFamily="66" charset="0"/>
              </a:rPr>
              <a:t>Merge on key values present in the left Data Frame,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3204" y="3752204"/>
            <a:ext cx="4588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702030302020204" pitchFamily="66" charset="0"/>
              </a:rPr>
              <a:t>Keys in both left &amp; right Data Frames are taken into account.</a:t>
            </a:r>
          </a:p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Check how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NaN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 values get populated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0727" y="2257985"/>
            <a:ext cx="77777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3622" y="5446086"/>
            <a:ext cx="76976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79768" y="2257985"/>
            <a:ext cx="612668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79767" y="5471449"/>
            <a:ext cx="83388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6904" y="116398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Data Frame</a:t>
            </a:r>
            <a:endParaRPr lang="en-IN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1CBF1-6FBF-4BCA-B491-F518853F8B68}"/>
              </a:ext>
            </a:extLst>
          </p:cNvPr>
          <p:cNvSpPr txBox="1"/>
          <p:nvPr/>
        </p:nvSpPr>
        <p:spPr>
          <a:xfrm rot="16200000">
            <a:off x="-1181307" y="5193724"/>
            <a:ext cx="28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MERGE  DATASETS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32416-043B-4B9B-8375-0ECC96AA4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917" y="4662"/>
            <a:ext cx="4588115" cy="10954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F26623-5AB9-431E-BEEB-D8187FC4039A}"/>
              </a:ext>
            </a:extLst>
          </p:cNvPr>
          <p:cNvSpPr txBox="1"/>
          <p:nvPr/>
        </p:nvSpPr>
        <p:spPr>
          <a:xfrm rot="16200000">
            <a:off x="-762303" y="1128028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Merge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>
                <a:latin typeface="Abadi" panose="020B0604020104020204" pitchFamily="34" charset="0"/>
              </a:rPr>
              <a:t>on KEY</a:t>
            </a:r>
            <a:endParaRPr lang="en-IN" sz="24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1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6200000">
            <a:off x="-910362" y="106408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Merge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>
                <a:latin typeface="Abadi" panose="020B0604020104020204" pitchFamily="34" charset="0"/>
              </a:rPr>
              <a:t>on Index</a:t>
            </a:r>
            <a:endParaRPr lang="en-IN" sz="2400" b="1" dirty="0">
              <a:latin typeface="Abadi" panose="020B06040201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942" y="195956"/>
            <a:ext cx="1097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When the keys – to be merged on – is an index, pass left_index=True or right_index=True (or both) </a:t>
            </a:r>
          </a:p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to indicate that the Index should be used as the merge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EE2CF-5043-40F5-94AC-E1527C2C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933506"/>
            <a:ext cx="6047670" cy="12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B8B85-17EB-4C1D-9285-4C8F547C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2" y="2778130"/>
            <a:ext cx="2004438" cy="2354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C517F-31B5-4BB0-93B8-062ED61DE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02" y="5205310"/>
            <a:ext cx="2057258" cy="161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ED88-3F1D-4F96-8DF4-7D14E947F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93" y="957283"/>
            <a:ext cx="5218426" cy="2616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7AC89-9E8B-4953-994E-D7E8B6B4E098}"/>
              </a:ext>
            </a:extLst>
          </p:cNvPr>
          <p:cNvSpPr txBox="1"/>
          <p:nvPr/>
        </p:nvSpPr>
        <p:spPr>
          <a:xfrm>
            <a:off x="722942" y="2350583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Data Set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9A29D-6625-4250-A9C7-7173ACEA7DEB}"/>
              </a:ext>
            </a:extLst>
          </p:cNvPr>
          <p:cNvSpPr txBox="1"/>
          <p:nvPr/>
        </p:nvSpPr>
        <p:spPr>
          <a:xfrm>
            <a:off x="644955" y="4999578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Data Set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316EB-1C8C-4331-8A3A-8F245C1F6127}"/>
              </a:ext>
            </a:extLst>
          </p:cNvPr>
          <p:cNvSpPr txBox="1"/>
          <p:nvPr/>
        </p:nvSpPr>
        <p:spPr>
          <a:xfrm rot="16200000">
            <a:off x="-1181307" y="5193724"/>
            <a:ext cx="28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MERGE  DATASETS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BDE4C-0834-4D30-8469-FD8EB9AA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338" y="4462510"/>
            <a:ext cx="8052922" cy="14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1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6A5216-BD2E-4224-AF2B-A4D81D313E5A}"/>
              </a:ext>
            </a:extLst>
          </p:cNvPr>
          <p:cNvSpPr txBox="1"/>
          <p:nvPr/>
        </p:nvSpPr>
        <p:spPr>
          <a:xfrm rot="16200000">
            <a:off x="-1677095" y="1657666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Merge on Hierarchical Index</a:t>
            </a:r>
            <a:endParaRPr lang="en-IN" sz="2400" b="1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24347-A223-4748-9F1D-EE8B4EAD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5" y="224665"/>
            <a:ext cx="5557520" cy="2201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A7F37-CD61-4444-A887-8F4FBFDE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54" y="2912719"/>
            <a:ext cx="2304720" cy="180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45749-4AA2-4DEF-8281-A60421141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15" y="2907063"/>
            <a:ext cx="1915160" cy="1813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E96E8-06F1-4AD0-8DAA-9EA8D546E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290" y="1843050"/>
            <a:ext cx="6114903" cy="2139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D82A2-CA46-4990-9F73-97F38347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162" y="4370816"/>
            <a:ext cx="7642869" cy="2064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28A427-9015-46F0-BD6D-38309564E02D}"/>
              </a:ext>
            </a:extLst>
          </p:cNvPr>
          <p:cNvSpPr txBox="1"/>
          <p:nvPr/>
        </p:nvSpPr>
        <p:spPr>
          <a:xfrm>
            <a:off x="483926" y="2574165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Data Set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33EA6-003D-44EF-9E35-1C344435D694}"/>
              </a:ext>
            </a:extLst>
          </p:cNvPr>
          <p:cNvSpPr txBox="1"/>
          <p:nvPr/>
        </p:nvSpPr>
        <p:spPr>
          <a:xfrm>
            <a:off x="3163143" y="2531510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Data Set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D5190-33EB-4E16-BCB3-4F2E402B36B4}"/>
              </a:ext>
            </a:extLst>
          </p:cNvPr>
          <p:cNvSpPr txBox="1"/>
          <p:nvPr/>
        </p:nvSpPr>
        <p:spPr>
          <a:xfrm>
            <a:off x="6034185" y="1533071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909C7-3621-4EF2-A639-497F1201845D}"/>
              </a:ext>
            </a:extLst>
          </p:cNvPr>
          <p:cNvSpPr txBox="1"/>
          <p:nvPr/>
        </p:nvSpPr>
        <p:spPr>
          <a:xfrm>
            <a:off x="4454162" y="4038596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47CC9-38C5-495B-AA43-0E2ADD8E53FD}"/>
              </a:ext>
            </a:extLst>
          </p:cNvPr>
          <p:cNvSpPr txBox="1"/>
          <p:nvPr/>
        </p:nvSpPr>
        <p:spPr>
          <a:xfrm>
            <a:off x="7352214" y="1504895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Note the handling of duplicate index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F1018-E1BC-4E0B-8EE8-147F2D307BF5}"/>
              </a:ext>
            </a:extLst>
          </p:cNvPr>
          <p:cNvSpPr txBox="1"/>
          <p:nvPr/>
        </p:nvSpPr>
        <p:spPr>
          <a:xfrm rot="16200000">
            <a:off x="-1174046" y="5234903"/>
            <a:ext cx="28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MERGE  DATASETS </a:t>
            </a:r>
          </a:p>
        </p:txBody>
      </p:sp>
    </p:spTree>
    <p:extLst>
      <p:ext uri="{BB962C8B-B14F-4D97-AF65-F5344CB8AC3E}">
        <p14:creationId xmlns:p14="http://schemas.microsoft.com/office/powerpoint/2010/main" val="78467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0322A-CB46-41C6-80BE-FB10B3AB37C6}"/>
              </a:ext>
            </a:extLst>
          </p:cNvPr>
          <p:cNvSpPr txBox="1"/>
          <p:nvPr/>
        </p:nvSpPr>
        <p:spPr>
          <a:xfrm>
            <a:off x="58048" y="77213"/>
            <a:ext cx="222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Pandas.concat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89500-C9D1-45BE-AA8B-FA281CBA411D}"/>
              </a:ext>
            </a:extLst>
          </p:cNvPr>
          <p:cNvSpPr txBox="1"/>
          <p:nvPr/>
        </p:nvSpPr>
        <p:spPr>
          <a:xfrm>
            <a:off x="2034573" y="168937"/>
            <a:ext cx="1009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Concatenation operation involves binding, combining or Stacking together of data, along rows or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6F2D1-0AD8-473A-BAA8-1183B69E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4" y="593728"/>
            <a:ext cx="5768282" cy="3554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FB3B5-C279-40A3-9C1A-342B5BD7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81" y="911189"/>
            <a:ext cx="5678361" cy="3892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038D0F-639B-42D8-BF6F-7E1D42E39AE0}"/>
              </a:ext>
            </a:extLst>
          </p:cNvPr>
          <p:cNvSpPr txBox="1"/>
          <p:nvPr/>
        </p:nvSpPr>
        <p:spPr>
          <a:xfrm>
            <a:off x="6130826" y="631210"/>
            <a:ext cx="575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By default, concatenation is performed on rows (axis=0)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99B85-47FB-460C-8662-C6AF58D5F490}"/>
              </a:ext>
            </a:extLst>
          </p:cNvPr>
          <p:cNvSpPr txBox="1"/>
          <p:nvPr/>
        </p:nvSpPr>
        <p:spPr>
          <a:xfrm>
            <a:off x="169296" y="624923"/>
            <a:ext cx="3016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93FE4-D47F-42FF-A910-0009F84171B3}"/>
              </a:ext>
            </a:extLst>
          </p:cNvPr>
          <p:cNvSpPr txBox="1"/>
          <p:nvPr/>
        </p:nvSpPr>
        <p:spPr>
          <a:xfrm>
            <a:off x="6051923" y="988582"/>
            <a:ext cx="3016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50C7FE-1FFB-47F9-96FF-C7E990C57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720" y="2814806"/>
            <a:ext cx="3670822" cy="3572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92CCF-B697-4069-AE9F-D2B1E2E0CCF3}"/>
              </a:ext>
            </a:extLst>
          </p:cNvPr>
          <p:cNvSpPr txBox="1"/>
          <p:nvPr/>
        </p:nvSpPr>
        <p:spPr>
          <a:xfrm>
            <a:off x="8059462" y="2857515"/>
            <a:ext cx="3016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1AF42-D5D0-4609-842B-C6483B45F879}"/>
              </a:ext>
            </a:extLst>
          </p:cNvPr>
          <p:cNvSpPr txBox="1"/>
          <p:nvPr/>
        </p:nvSpPr>
        <p:spPr>
          <a:xfrm>
            <a:off x="4866640" y="5642015"/>
            <a:ext cx="343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Concatenating the same datasets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along columns (axis=1)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65764-20B0-43AD-84F4-EF469E1EC79E}"/>
              </a:ext>
            </a:extLst>
          </p:cNvPr>
          <p:cNvSpPr txBox="1"/>
          <p:nvPr/>
        </p:nvSpPr>
        <p:spPr>
          <a:xfrm rot="16200000">
            <a:off x="-1879172" y="4495858"/>
            <a:ext cx="425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CONCATENATE  DATASETS </a:t>
            </a:r>
          </a:p>
        </p:txBody>
      </p:sp>
    </p:spTree>
    <p:extLst>
      <p:ext uri="{BB962C8B-B14F-4D97-AF65-F5344CB8AC3E}">
        <p14:creationId xmlns:p14="http://schemas.microsoft.com/office/powerpoint/2010/main" val="3198746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B9A0A-2104-4877-BE64-FCA002A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2" y="1054732"/>
            <a:ext cx="5369142" cy="122239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71E87-9A8A-45EF-A02B-365D17B60F7F}"/>
              </a:ext>
            </a:extLst>
          </p:cNvPr>
          <p:cNvSpPr txBox="1"/>
          <p:nvPr/>
        </p:nvSpPr>
        <p:spPr>
          <a:xfrm>
            <a:off x="82444" y="68468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Adding a new series S4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00DA2-FFD9-4A32-B56C-CA9DC389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2" y="448962"/>
            <a:ext cx="5984658" cy="365633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749AB-8B14-450A-8494-1A11B8F7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62" y="3414742"/>
            <a:ext cx="5068080" cy="27585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886D1-6DB1-4250-B464-0D4C9C16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242" y="4289961"/>
            <a:ext cx="6349081" cy="191144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19547-F7EF-4FC6-81C9-039649646B7D}"/>
              </a:ext>
            </a:extLst>
          </p:cNvPr>
          <p:cNvSpPr txBox="1"/>
          <p:nvPr/>
        </p:nvSpPr>
        <p:spPr>
          <a:xfrm>
            <a:off x="11471214" y="264296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0E85B-C17C-4B18-BC1C-4EE45892728F}"/>
              </a:ext>
            </a:extLst>
          </p:cNvPr>
          <p:cNvSpPr txBox="1"/>
          <p:nvPr/>
        </p:nvSpPr>
        <p:spPr>
          <a:xfrm>
            <a:off x="11529634" y="4200058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A810E-F629-4EC8-949A-7FCC0701F3D3}"/>
              </a:ext>
            </a:extLst>
          </p:cNvPr>
          <p:cNvSpPr txBox="1"/>
          <p:nvPr/>
        </p:nvSpPr>
        <p:spPr>
          <a:xfrm>
            <a:off x="720162" y="3044628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0E437-18C1-4198-8CDC-0504C66AF3C3}"/>
              </a:ext>
            </a:extLst>
          </p:cNvPr>
          <p:cNvSpPr txBox="1"/>
          <p:nvPr/>
        </p:nvSpPr>
        <p:spPr>
          <a:xfrm rot="16200000">
            <a:off x="-1879172" y="4495858"/>
            <a:ext cx="425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CONCATENATE  DATASETS </a:t>
            </a:r>
          </a:p>
        </p:txBody>
      </p:sp>
    </p:spTree>
    <p:extLst>
      <p:ext uri="{BB962C8B-B14F-4D97-AF65-F5344CB8AC3E}">
        <p14:creationId xmlns:p14="http://schemas.microsoft.com/office/powerpoint/2010/main" val="141737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D428A5-3E23-453D-81CA-C120962875CD}"/>
              </a:ext>
            </a:extLst>
          </p:cNvPr>
          <p:cNvSpPr txBox="1"/>
          <p:nvPr/>
        </p:nvSpPr>
        <p:spPr>
          <a:xfrm>
            <a:off x="9947188" y="34641"/>
            <a:ext cx="223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PANDAS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IN" sz="2400" b="1" dirty="0"/>
              <a:t>SERIES</a:t>
            </a: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2E1FA-8108-46F3-88F8-DDB3714FF822}"/>
              </a:ext>
            </a:extLst>
          </p:cNvPr>
          <p:cNvSpPr/>
          <p:nvPr/>
        </p:nvSpPr>
        <p:spPr>
          <a:xfrm>
            <a:off x="5800108" y="499036"/>
            <a:ext cx="6379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Pandas Series is a one-dimensional labeled array .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It houses heterogeneous data types (integer, string, float,  etc.). 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The axis label is called as index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Pandas Series may be thought of as a column in an excel sheet</a:t>
            </a:r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C6A86-4EB5-46C0-A4A1-1C5146DE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0" y="1387895"/>
            <a:ext cx="4005580" cy="201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BC442E-DE06-45E7-B5F3-996357EDBC9C}"/>
              </a:ext>
            </a:extLst>
          </p:cNvPr>
          <p:cNvSpPr txBox="1"/>
          <p:nvPr/>
        </p:nvSpPr>
        <p:spPr>
          <a:xfrm>
            <a:off x="76200" y="578641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Abadi" panose="020B0604020104020204" pitchFamily="34" charset="0"/>
              </a:rPr>
              <a:t>Creating a Pandas Series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E1B7F-76A9-4A28-BE2D-BD998B39C448}"/>
              </a:ext>
            </a:extLst>
          </p:cNvPr>
          <p:cNvSpPr txBox="1"/>
          <p:nvPr/>
        </p:nvSpPr>
        <p:spPr>
          <a:xfrm>
            <a:off x="7610894" y="2810718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3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. To create a Series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from a list,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pass the list as an argument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985AB-88EE-4674-9068-2EC1147D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186" y="3462508"/>
            <a:ext cx="1720938" cy="12637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030BC-12B0-4E20-8412-A3F05F1A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026" y="5040107"/>
            <a:ext cx="3311524" cy="13916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BCE303-36A0-4EE5-BE87-94680F15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224" y="4578609"/>
            <a:ext cx="2801652" cy="185501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A02A83-87EB-4A7C-8D01-47DCDCFD7D6D}"/>
              </a:ext>
            </a:extLst>
          </p:cNvPr>
          <p:cNvSpPr txBox="1"/>
          <p:nvPr/>
        </p:nvSpPr>
        <p:spPr>
          <a:xfrm>
            <a:off x="3818372" y="3666409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2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. Create a Series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from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 NumPy array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0C707-AF2B-4C2A-9BF5-A08EC63C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53" y="4558289"/>
            <a:ext cx="2194944" cy="185501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12725F-EEDC-4A52-ACDA-93359222307C}"/>
              </a:ext>
            </a:extLst>
          </p:cNvPr>
          <p:cNvSpPr txBox="1"/>
          <p:nvPr/>
        </p:nvSpPr>
        <p:spPr>
          <a:xfrm>
            <a:off x="200025" y="3666410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. Create a Series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from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 dictionary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74DD8-1A78-4FAB-BB7D-A76DDB70D1D4}"/>
              </a:ext>
            </a:extLst>
          </p:cNvPr>
          <p:cNvSpPr txBox="1"/>
          <p:nvPr/>
        </p:nvSpPr>
        <p:spPr>
          <a:xfrm>
            <a:off x="123825" y="1037645"/>
            <a:ext cx="445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Let us define a dictionary, a list and a NumPy array</a:t>
            </a:r>
          </a:p>
        </p:txBody>
      </p:sp>
    </p:spTree>
    <p:extLst>
      <p:ext uri="{BB962C8B-B14F-4D97-AF65-F5344CB8AC3E}">
        <p14:creationId xmlns:p14="http://schemas.microsoft.com/office/powerpoint/2010/main" val="3104060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90A6A-EFB9-4D1C-B0CE-A2FCA40504E7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PIVOT TABLES &amp; RESHAPING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77D70F-E891-4E93-8E55-A81CBB3417DA}"/>
              </a:ext>
            </a:extLst>
          </p:cNvPr>
          <p:cNvSpPr txBox="1"/>
          <p:nvPr/>
        </p:nvSpPr>
        <p:spPr>
          <a:xfrm>
            <a:off x="0" y="311352"/>
            <a:ext cx="1198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Pivot table is a data summarization tool frequently found in spreadsheet and other data analysis software,  It aggregates a table Of data  by</a:t>
            </a:r>
          </a:p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 one or more keys, arranging the data in a rectangle with some of the group keys along the rows and some along the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34621-8876-49F8-A671-73D8334FD892}"/>
              </a:ext>
            </a:extLst>
          </p:cNvPr>
          <p:cNvSpPr txBox="1"/>
          <p:nvPr/>
        </p:nvSpPr>
        <p:spPr>
          <a:xfrm>
            <a:off x="47162" y="959020"/>
            <a:ext cx="7242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Taking into account,  the tips dataset that forms a part of seaborn library datasets.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562CA-A797-4B96-A231-30B26E36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3" y="1318560"/>
            <a:ext cx="6289751" cy="3652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875A5-9401-488E-94BD-C424A45F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2" y="4002738"/>
            <a:ext cx="6221122" cy="269733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F6F61D7-82EB-4BC1-8430-146BC1F30AD2}"/>
              </a:ext>
            </a:extLst>
          </p:cNvPr>
          <p:cNvSpPr/>
          <p:nvPr/>
        </p:nvSpPr>
        <p:spPr>
          <a:xfrm>
            <a:off x="6489314" y="3958660"/>
            <a:ext cx="357801" cy="30777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1C6F3-33FB-4A47-BA55-DB5968959C91}"/>
              </a:ext>
            </a:extLst>
          </p:cNvPr>
          <p:cNvSpPr txBox="1"/>
          <p:nvPr/>
        </p:nvSpPr>
        <p:spPr>
          <a:xfrm rot="16200000">
            <a:off x="-797781" y="5393463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PIVOT TABLES </a:t>
            </a:r>
            <a:endParaRPr lang="en-IN" sz="28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D6DA6-027B-44EA-9197-52848BA4981E}"/>
              </a:ext>
            </a:extLst>
          </p:cNvPr>
          <p:cNvSpPr txBox="1"/>
          <p:nvPr/>
        </p:nvSpPr>
        <p:spPr>
          <a:xfrm>
            <a:off x="6541992" y="3059173"/>
            <a:ext cx="5650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</a:rPr>
              <a:t>The below performs a hierarchical indexing of the data </a:t>
            </a:r>
          </a:p>
          <a:p>
            <a:r>
              <a:rPr lang="en-IN" sz="1600" dirty="0">
                <a:solidFill>
                  <a:srgbClr val="002060"/>
                </a:solidFill>
              </a:rPr>
              <a:t>Grouping by sex and whether the person is smoker. </a:t>
            </a:r>
          </a:p>
          <a:p>
            <a:r>
              <a:rPr lang="en-IN" sz="1600" dirty="0">
                <a:solidFill>
                  <a:srgbClr val="002060"/>
                </a:solidFill>
              </a:rPr>
              <a:t>Post grouping – it calculates the group means (default behaviour)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1023168-4804-4B7E-83B0-FF2A7D53E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104397"/>
              </p:ext>
            </p:extLst>
          </p:nvPr>
        </p:nvGraphicFramePr>
        <p:xfrm>
          <a:off x="10544175" y="1789316"/>
          <a:ext cx="8143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13600" imgH="332280" progId="Package">
                  <p:embed/>
                </p:oleObj>
              </mc:Choice>
              <mc:Fallback>
                <p:oleObj name="Packager Shell Object" showAsIcon="1" r:id="rId4" imgW="813600" imgH="33228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1023168-4804-4B7E-83B0-FF2A7D53EA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4175" y="1789316"/>
                        <a:ext cx="8143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F1A830-EB55-49F0-A931-5CB11035C401}"/>
              </a:ext>
            </a:extLst>
          </p:cNvPr>
          <p:cNvSpPr txBox="1"/>
          <p:nvPr/>
        </p:nvSpPr>
        <p:spPr>
          <a:xfrm>
            <a:off x="8258134" y="1762206"/>
            <a:ext cx="12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</a:rPr>
              <a:t>CODE HERE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E0E717D-E29B-4773-881A-23F7CE9D90F3}"/>
              </a:ext>
            </a:extLst>
          </p:cNvPr>
          <p:cNvSpPr/>
          <p:nvPr/>
        </p:nvSpPr>
        <p:spPr>
          <a:xfrm>
            <a:off x="9608724" y="1717675"/>
            <a:ext cx="612648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08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AB84-7CFB-4DA4-907E-857A931B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4" y="101532"/>
            <a:ext cx="7928394" cy="32512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1151F-636D-4B5E-8F3E-A3CC61CC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89" y="3228975"/>
            <a:ext cx="7756711" cy="33807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98D2D35-62AA-4DC6-A468-4627BFDB865C}"/>
              </a:ext>
            </a:extLst>
          </p:cNvPr>
          <p:cNvSpPr/>
          <p:nvPr/>
        </p:nvSpPr>
        <p:spPr>
          <a:xfrm>
            <a:off x="3049401" y="3135869"/>
            <a:ext cx="333375" cy="36933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F266C57-B981-4044-83B7-4F01DFE665E5}"/>
              </a:ext>
            </a:extLst>
          </p:cNvPr>
          <p:cNvSpPr/>
          <p:nvPr/>
        </p:nvSpPr>
        <p:spPr>
          <a:xfrm>
            <a:off x="101434" y="101532"/>
            <a:ext cx="333375" cy="36933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9FD-F8F5-48C7-8FEE-1C5E1621D9CF}"/>
              </a:ext>
            </a:extLst>
          </p:cNvPr>
          <p:cNvSpPr txBox="1"/>
          <p:nvPr/>
        </p:nvSpPr>
        <p:spPr>
          <a:xfrm rot="16200000">
            <a:off x="-797781" y="5393463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PIVOT TABLES </a:t>
            </a:r>
            <a:endParaRPr lang="en-IN" sz="28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2F1D0-1DB1-49C7-A329-9765D06EC0CC}"/>
              </a:ext>
            </a:extLst>
          </p:cNvPr>
          <p:cNvSpPr txBox="1"/>
          <p:nvPr/>
        </p:nvSpPr>
        <p:spPr>
          <a:xfrm>
            <a:off x="5935248" y="1213009"/>
            <a:ext cx="607929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Mean values of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IN" dirty="0">
                <a:solidFill>
                  <a:srgbClr val="0070C0"/>
                </a:solidFill>
              </a:rPr>
              <a:t>The size of the table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IN" dirty="0">
                <a:solidFill>
                  <a:srgbClr val="0070C0"/>
                </a:solidFill>
              </a:rPr>
              <a:t>Tip percentage tip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Grouped by the sex and day  dataframe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0070C0"/>
                </a:solidFill>
              </a:rPr>
              <a:t>Split by whether a person is a smoker or not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 new argument “margins = True” (provides a new column-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Ignoring the fact whether a person smoker or not</a:t>
            </a:r>
          </a:p>
        </p:txBody>
      </p:sp>
    </p:spTree>
    <p:extLst>
      <p:ext uri="{BB962C8B-B14F-4D97-AF65-F5344CB8AC3E}">
        <p14:creationId xmlns:p14="http://schemas.microsoft.com/office/powerpoint/2010/main" val="2633618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A8364-CA8E-4CE5-8C4F-DA3F47D1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" y="120594"/>
            <a:ext cx="10288970" cy="2927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D350F3-D69D-45B8-8514-DF877B3A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4" y="949805"/>
            <a:ext cx="9814040" cy="3070358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A2B222C-51B7-4AFC-A4C3-B0B261545AC6}"/>
              </a:ext>
            </a:extLst>
          </p:cNvPr>
          <p:cNvSpPr/>
          <p:nvPr/>
        </p:nvSpPr>
        <p:spPr>
          <a:xfrm>
            <a:off x="1425732" y="3244262"/>
            <a:ext cx="333375" cy="36933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AD148B1-8C66-4E7C-A50B-AF70F2890265}"/>
              </a:ext>
            </a:extLst>
          </p:cNvPr>
          <p:cNvSpPr/>
          <p:nvPr/>
        </p:nvSpPr>
        <p:spPr>
          <a:xfrm>
            <a:off x="139504" y="120594"/>
            <a:ext cx="333375" cy="36933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0FD9C-64C6-4300-BAF3-A18E1A2B29F0}"/>
              </a:ext>
            </a:extLst>
          </p:cNvPr>
          <p:cNvSpPr txBox="1"/>
          <p:nvPr/>
        </p:nvSpPr>
        <p:spPr>
          <a:xfrm rot="16200000">
            <a:off x="-797781" y="5393463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PIVOT TABLES </a:t>
            </a:r>
            <a:endParaRPr lang="en-IN" sz="28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3263F-DCA7-424C-903B-D8920139A513}"/>
              </a:ext>
            </a:extLst>
          </p:cNvPr>
          <p:cNvSpPr txBox="1"/>
          <p:nvPr/>
        </p:nvSpPr>
        <p:spPr>
          <a:xfrm>
            <a:off x="5283989" y="1675737"/>
            <a:ext cx="608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To use an aggregation function other than the default of mean,</a:t>
            </a:r>
          </a:p>
          <a:p>
            <a:r>
              <a:rPr lang="en-IN" dirty="0">
                <a:solidFill>
                  <a:srgbClr val="00B0F0"/>
                </a:solidFill>
              </a:rPr>
              <a:t>Explicitly specify the aggregation function using “aggfunc=XXX”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23478-DBC7-4C1A-B249-59E68C5B21DA}"/>
              </a:ext>
            </a:extLst>
          </p:cNvPr>
          <p:cNvSpPr txBox="1"/>
          <p:nvPr/>
        </p:nvSpPr>
        <p:spPr>
          <a:xfrm>
            <a:off x="5817098" y="4931226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Populate the missing values using </a:t>
            </a:r>
            <a:r>
              <a:rPr lang="en-IN" dirty="0" err="1">
                <a:solidFill>
                  <a:srgbClr val="00B0F0"/>
                </a:solidFill>
              </a:rPr>
              <a:t>fill_value</a:t>
            </a:r>
            <a:r>
              <a:rPr lang="en-IN" dirty="0">
                <a:solidFill>
                  <a:srgbClr val="00B0F0"/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360224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147E81-D6D1-4BC9-A5BE-28C68B2BE3E3}"/>
              </a:ext>
            </a:extLst>
          </p:cNvPr>
          <p:cNvSpPr txBox="1"/>
          <p:nvPr/>
        </p:nvSpPr>
        <p:spPr>
          <a:xfrm>
            <a:off x="0" y="0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Reshaping one of the data sets available in python seaborn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06DDA-E587-4749-A401-10938419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44" y="512285"/>
            <a:ext cx="4907280" cy="362991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49A7D-AD83-404D-89DE-259BF0E7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8" y="4142202"/>
            <a:ext cx="4871564" cy="26696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0B99A-0E49-49A5-B075-497AB17FEF29}"/>
              </a:ext>
            </a:extLst>
          </p:cNvPr>
          <p:cNvSpPr txBox="1"/>
          <p:nvPr/>
        </p:nvSpPr>
        <p:spPr>
          <a:xfrm>
            <a:off x="4803958" y="534772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893AD-33E0-4CEA-8D36-6FEFE0C6B669}"/>
              </a:ext>
            </a:extLst>
          </p:cNvPr>
          <p:cNvSpPr txBox="1"/>
          <p:nvPr/>
        </p:nvSpPr>
        <p:spPr>
          <a:xfrm>
            <a:off x="3455813" y="4227338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065366-AB34-42D4-ADC5-36165B656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638" y="2547797"/>
            <a:ext cx="6954170" cy="40395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4B252-D3B1-454C-8D05-26F9FDFDFF9B}"/>
              </a:ext>
            </a:extLst>
          </p:cNvPr>
          <p:cNvSpPr txBox="1"/>
          <p:nvPr/>
        </p:nvSpPr>
        <p:spPr>
          <a:xfrm rot="16200000">
            <a:off x="-2183539" y="3880592"/>
            <a:ext cx="4890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PIVOT TO </a:t>
            </a:r>
            <a:r>
              <a:rPr lang="en-IN" sz="2800" b="1" dirty="0">
                <a:latin typeface="Abadi" panose="020B0604020104020204" pitchFamily="34" charset="0"/>
              </a:rPr>
              <a:t>RESHAPE </a:t>
            </a:r>
            <a:endParaRPr lang="en-IN" sz="28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1C4A9-3121-48AC-805E-1AB9FDDC6924}"/>
              </a:ext>
            </a:extLst>
          </p:cNvPr>
          <p:cNvSpPr txBox="1"/>
          <p:nvPr/>
        </p:nvSpPr>
        <p:spPr>
          <a:xfrm>
            <a:off x="11553285" y="2363131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A4989-8EB9-4E73-A64D-AF36D6482EBF}"/>
              </a:ext>
            </a:extLst>
          </p:cNvPr>
          <p:cNvSpPr txBox="1"/>
          <p:nvPr/>
        </p:nvSpPr>
        <p:spPr>
          <a:xfrm>
            <a:off x="5908567" y="1532134"/>
            <a:ext cx="4893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When the data is not stored in the desired format.</a:t>
            </a:r>
          </a:p>
          <a:p>
            <a:r>
              <a:rPr lang="en-IN" dirty="0">
                <a:solidFill>
                  <a:srgbClr val="00B0F0"/>
                </a:solidFill>
              </a:rPr>
              <a:t>Pivot tables can be used to reshape data to a </a:t>
            </a:r>
          </a:p>
          <a:p>
            <a:r>
              <a:rPr lang="en-IN" dirty="0">
                <a:solidFill>
                  <a:srgbClr val="00B0F0"/>
                </a:solidFill>
              </a:rPr>
              <a:t>desired format </a:t>
            </a:r>
          </a:p>
        </p:txBody>
      </p:sp>
    </p:spTree>
    <p:extLst>
      <p:ext uri="{BB962C8B-B14F-4D97-AF65-F5344CB8AC3E}">
        <p14:creationId xmlns:p14="http://schemas.microsoft.com/office/powerpoint/2010/main" val="571064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BFF7FF-AFE3-4FBF-86A7-066291498B4D}"/>
              </a:ext>
            </a:extLst>
          </p:cNvPr>
          <p:cNvSpPr txBox="1"/>
          <p:nvPr/>
        </p:nvSpPr>
        <p:spPr>
          <a:xfrm rot="16200000">
            <a:off x="-954258" y="5195821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Abadi" panose="020B0604020104020204" pitchFamily="34" charset="0"/>
              </a:rPr>
              <a:t>RESHAPING</a:t>
            </a:r>
            <a:endParaRPr lang="en-IN" sz="36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0A7A1-E8E1-4D53-B5C9-414DA8D8712D}"/>
              </a:ext>
            </a:extLst>
          </p:cNvPr>
          <p:cNvSpPr txBox="1"/>
          <p:nvPr/>
        </p:nvSpPr>
        <p:spPr>
          <a:xfrm>
            <a:off x="131793" y="94535"/>
            <a:ext cx="537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Re-arrange or reshape tabular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3DD02-6231-408C-9242-DB3DDB1F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13" y="619054"/>
            <a:ext cx="6529835" cy="349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B2938-6705-4C57-8AE0-01DEAF3D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62" y="1710450"/>
            <a:ext cx="5280787" cy="3437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F7700-28E4-48CD-8A89-346362BF7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71" y="4481202"/>
            <a:ext cx="5850012" cy="2236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22AC3-16D2-4E3C-80EE-216156BDE61C}"/>
              </a:ext>
            </a:extLst>
          </p:cNvPr>
          <p:cNvSpPr txBox="1"/>
          <p:nvPr/>
        </p:nvSpPr>
        <p:spPr>
          <a:xfrm>
            <a:off x="4679889" y="777028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FD4A9-8841-4081-B9E0-BD428802D3AB}"/>
              </a:ext>
            </a:extLst>
          </p:cNvPr>
          <p:cNvSpPr txBox="1"/>
          <p:nvPr/>
        </p:nvSpPr>
        <p:spPr>
          <a:xfrm>
            <a:off x="11617389" y="1225033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14468-BDC4-431C-A50E-F0858E4BE892}"/>
              </a:ext>
            </a:extLst>
          </p:cNvPr>
          <p:cNvSpPr txBox="1"/>
          <p:nvPr/>
        </p:nvSpPr>
        <p:spPr>
          <a:xfrm>
            <a:off x="6152844" y="4296536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6441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D83012-B6CB-4C14-8B5F-25B6723F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66717"/>
              </p:ext>
            </p:extLst>
          </p:nvPr>
        </p:nvGraphicFramePr>
        <p:xfrm>
          <a:off x="898434" y="2315755"/>
          <a:ext cx="10993211" cy="28086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351">
                  <a:extLst>
                    <a:ext uri="{9D8B030D-6E8A-4147-A177-3AD203B41FA5}">
                      <a16:colId xmlns:a16="http://schemas.microsoft.com/office/drawing/2014/main" val="472698514"/>
                    </a:ext>
                  </a:extLst>
                </a:gridCol>
                <a:gridCol w="8652860">
                  <a:extLst>
                    <a:ext uri="{9D8B030D-6E8A-4147-A177-3AD203B41FA5}">
                      <a16:colId xmlns:a16="http://schemas.microsoft.com/office/drawing/2014/main" val="2622771457"/>
                    </a:ext>
                  </a:extLst>
                </a:gridCol>
              </a:tblGrid>
              <a:tr h="428524">
                <a:tc>
                  <a:txBody>
                    <a:bodyPr/>
                    <a:lstStyle/>
                    <a:p>
                      <a:r>
                        <a:rPr lang="en-IN" sz="2000" b="1" dirty="0"/>
                        <a:t>Function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57331"/>
                  </a:ext>
                </a:extLst>
              </a:tr>
              <a:tr h="40105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Values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Column names of names to aggregate, by default aggregate all numeric values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95254"/>
                  </a:ext>
                </a:extLst>
              </a:tr>
              <a:tr h="391362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Rows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Column names or other group keys to group on the rows of the resulting pivot table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02771"/>
                  </a:ext>
                </a:extLst>
              </a:tr>
              <a:tr h="39734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Cols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Column names or other group keys to group on the columns of the resulting pivot table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09932"/>
                  </a:ext>
                </a:extLst>
              </a:tr>
              <a:tr h="38822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Aggfunc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Aggregate function or list of functions; ‘mean’ by default, can be any function valid in </a:t>
                      </a:r>
                      <a:r>
                        <a:rPr lang="en-IN" sz="1600" dirty="0" err="1">
                          <a:solidFill>
                            <a:srgbClr val="C00000"/>
                          </a:solidFill>
                        </a:rPr>
                        <a:t>groupby</a:t>
                      </a:r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 context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60679"/>
                  </a:ext>
                </a:extLst>
              </a:tr>
              <a:tr h="40105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Fill value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Replace missing values in result table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6719"/>
                  </a:ext>
                </a:extLst>
              </a:tr>
              <a:tr h="40105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Margins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rgbClr val="C00000"/>
                          </a:solidFill>
                        </a:rPr>
                        <a:t>Add row/column subtotals and grand total, False by default</a:t>
                      </a:r>
                      <a:endParaRPr lang="en-IN" sz="16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979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67CB0-D53C-450C-9DB8-5A90F5CAB088}"/>
              </a:ext>
            </a:extLst>
          </p:cNvPr>
          <p:cNvSpPr txBox="1"/>
          <p:nvPr/>
        </p:nvSpPr>
        <p:spPr>
          <a:xfrm>
            <a:off x="8383358" y="89348"/>
            <a:ext cx="280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Abadi" panose="020B0604020104020204" pitchFamily="34" charset="0"/>
              </a:rPr>
              <a:t>PIVOT TABLES </a:t>
            </a:r>
            <a:endParaRPr lang="en-IN" sz="3200" dirty="0">
              <a:solidFill>
                <a:schemeClr val="accent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40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9FAC1-AC81-4E0D-A470-35F7E33A33D1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BINNING AND QUANTILE ANALYSIS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302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7CD760-3CCB-492E-A560-5CD72C29E4CF}"/>
              </a:ext>
            </a:extLst>
          </p:cNvPr>
          <p:cNvSpPr txBox="1"/>
          <p:nvPr/>
        </p:nvSpPr>
        <p:spPr>
          <a:xfrm rot="16200000">
            <a:off x="-1860919" y="4385685"/>
            <a:ext cx="428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>
                <a:latin typeface="Abadi" panose="020B0604020104020204" pitchFamily="34" charset="0"/>
              </a:rPr>
              <a:t>BUCKETING   DATA - BINNING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B5EF-DBBB-43EB-A3D7-D752BCF4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5" y="203142"/>
            <a:ext cx="6739112" cy="28473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EE898D-EDD3-46D2-8DD9-4D889DFDB913}"/>
              </a:ext>
            </a:extLst>
          </p:cNvPr>
          <p:cNvSpPr txBox="1"/>
          <p:nvPr/>
        </p:nvSpPr>
        <p:spPr>
          <a:xfrm>
            <a:off x="6000656" y="22251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Data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BFBE8-E84E-4739-A9BE-30135915F282}"/>
              </a:ext>
            </a:extLst>
          </p:cNvPr>
          <p:cNvSpPr txBox="1"/>
          <p:nvPr/>
        </p:nvSpPr>
        <p:spPr>
          <a:xfrm>
            <a:off x="793411" y="461651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Comic Sans MS" panose="030F0702030302020204" pitchFamily="66" charset="0"/>
              </a:rPr>
              <a:t>1</a:t>
            </a:r>
            <a:r>
              <a:rPr lang="en-IN" dirty="0">
                <a:solidFill>
                  <a:srgbClr val="00B0F0"/>
                </a:solidFill>
                <a:latin typeface="Comic Sans MS" panose="030F0702030302020204" pitchFamily="66" charset="0"/>
              </a:rPr>
              <a:t> Define Bins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32BBC-E81B-46ED-8A9F-178656FBFE8C}"/>
              </a:ext>
            </a:extLst>
          </p:cNvPr>
          <p:cNvSpPr txBox="1"/>
          <p:nvPr/>
        </p:nvSpPr>
        <p:spPr>
          <a:xfrm>
            <a:off x="793411" y="4957949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F0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b="1" dirty="0">
                <a:solidFill>
                  <a:srgbClr val="C00000"/>
                </a:solidFill>
              </a:rPr>
              <a:t>2</a:t>
            </a:r>
            <a:r>
              <a:rPr lang="en-IN" dirty="0"/>
              <a:t> Define Labels for the bin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C1779-C75A-49CC-B3DC-FBB38182A151}"/>
              </a:ext>
            </a:extLst>
          </p:cNvPr>
          <p:cNvSpPr txBox="1"/>
          <p:nvPr/>
        </p:nvSpPr>
        <p:spPr>
          <a:xfrm>
            <a:off x="793411" y="5327281"/>
            <a:ext cx="35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F0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b="1" dirty="0">
                <a:solidFill>
                  <a:srgbClr val="C00000"/>
                </a:solidFill>
              </a:rPr>
              <a:t>3</a:t>
            </a:r>
            <a:r>
              <a:rPr lang="en-IN" dirty="0"/>
              <a:t> Cut the goals - column into </a:t>
            </a:r>
          </a:p>
          <a:p>
            <a:r>
              <a:rPr lang="en-IN" dirty="0"/>
              <a:t>Bins and label them into groups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679B62-7672-4804-993A-83A112FC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86" y="1971672"/>
            <a:ext cx="7572514" cy="4789682"/>
          </a:xfrm>
          <a:prstGeom prst="rect">
            <a:avLst/>
          </a:prstGeo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FD84378-13C8-4D32-832C-D983E8A8EA29}"/>
              </a:ext>
            </a:extLst>
          </p:cNvPr>
          <p:cNvSpPr/>
          <p:nvPr/>
        </p:nvSpPr>
        <p:spPr>
          <a:xfrm>
            <a:off x="4352647" y="2045729"/>
            <a:ext cx="276225" cy="29527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B7622EA-EA93-44FA-A21B-7A70DCA73F42}"/>
              </a:ext>
            </a:extLst>
          </p:cNvPr>
          <p:cNvSpPr/>
          <p:nvPr/>
        </p:nvSpPr>
        <p:spPr>
          <a:xfrm>
            <a:off x="4343261" y="2644655"/>
            <a:ext cx="276225" cy="29527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F973516-9C75-492E-8AB0-059A4F284BCD}"/>
              </a:ext>
            </a:extLst>
          </p:cNvPr>
          <p:cNvSpPr/>
          <p:nvPr/>
        </p:nvSpPr>
        <p:spPr>
          <a:xfrm>
            <a:off x="4320339" y="3281362"/>
            <a:ext cx="276225" cy="29527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8D0A7-0334-47B6-98AF-F572BCC065EF}"/>
              </a:ext>
            </a:extLst>
          </p:cNvPr>
          <p:cNvSpPr txBox="1"/>
          <p:nvPr/>
        </p:nvSpPr>
        <p:spPr>
          <a:xfrm>
            <a:off x="9659570" y="110520"/>
            <a:ext cx="258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PANDAS CUT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CCEE0A3-8FA3-44CC-BCC3-A064CE0B5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912391"/>
              </p:ext>
            </p:extLst>
          </p:nvPr>
        </p:nvGraphicFramePr>
        <p:xfrm>
          <a:off x="9186863" y="1309622"/>
          <a:ext cx="28178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818440" imgH="456480" progId="Package">
                  <p:embed/>
                </p:oleObj>
              </mc:Choice>
              <mc:Fallback>
                <p:oleObj name="Packager Shell Object" showAsIcon="1" r:id="rId4" imgW="2818440" imgH="45648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CCEE0A3-8FA3-44CC-BCC3-A064CE0B5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86863" y="1309622"/>
                        <a:ext cx="281781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AAC894-1664-4708-A561-DEF747D28B15}"/>
              </a:ext>
            </a:extLst>
          </p:cNvPr>
          <p:cNvSpPr txBox="1"/>
          <p:nvPr/>
        </p:nvSpPr>
        <p:spPr>
          <a:xfrm>
            <a:off x="8202543" y="1257508"/>
            <a:ext cx="12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CODE HERE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BA8899-F749-49C0-90C2-ED723EAC63BA}"/>
              </a:ext>
            </a:extLst>
          </p:cNvPr>
          <p:cNvSpPr/>
          <p:nvPr/>
        </p:nvSpPr>
        <p:spPr>
          <a:xfrm>
            <a:off x="9574135" y="1309622"/>
            <a:ext cx="494425" cy="22351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41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4E5F5-EA93-4A01-9309-A8E25532D2C7}"/>
              </a:ext>
            </a:extLst>
          </p:cNvPr>
          <p:cNvSpPr txBox="1"/>
          <p:nvPr/>
        </p:nvSpPr>
        <p:spPr>
          <a:xfrm>
            <a:off x="9659570" y="110520"/>
            <a:ext cx="258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PANDAS </a:t>
            </a:r>
            <a:r>
              <a:rPr lang="en-IN" sz="3600" b="1" dirty="0">
                <a:solidFill>
                  <a:srgbClr val="FF0000"/>
                </a:solidFill>
                <a:latin typeface="Abadi" panose="020B0604020104020204" pitchFamily="34" charset="0"/>
              </a:rPr>
              <a:t>Q</a:t>
            </a:r>
            <a:r>
              <a:rPr lang="en-IN" sz="2400" b="1" dirty="0">
                <a:latin typeface="Abadi" panose="020B0604020104020204" pitchFamily="34" charset="0"/>
              </a:rPr>
              <a:t>CUT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0D9CB-6CD2-4271-A25D-73D39906D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45" y="1717931"/>
            <a:ext cx="6224342" cy="4845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A8AE-ED0B-409A-9975-2FA7F2E6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988" y="1717931"/>
            <a:ext cx="4221723" cy="3084317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F4934121-B6EE-44BD-8377-FFA6FE7E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988" y="4932101"/>
            <a:ext cx="444316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In the background, GOALS column gets divided into 5 quantiles and labelled as pe the arguments passed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anose="030F0702030302020204" pitchFamily="66" charset="0"/>
              </a:rPr>
              <a:t> (5, interval[float64]):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 [(8.999, 23.6] &lt; (23.6, 31.2] &lt; (31.2, 35.2]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anose="030F0702030302020204" pitchFamily="66" charset="0"/>
              </a:rPr>
              <a:t> &lt; (35.2, 40.4] &lt; (40.4, 50.0]]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3CF15-1F18-4776-AD1F-905363AEC1F1}"/>
              </a:ext>
            </a:extLst>
          </p:cNvPr>
          <p:cNvSpPr txBox="1"/>
          <p:nvPr/>
        </p:nvSpPr>
        <p:spPr>
          <a:xfrm>
            <a:off x="178855" y="702038"/>
            <a:ext cx="1112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Pandas qcut is a Quantile-based discretization function. It bins variable into equal-sized buckets based on rank or based on sample quantiles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11B09-8F37-469C-9373-CEA31F460321}"/>
              </a:ext>
            </a:extLst>
          </p:cNvPr>
          <p:cNvSpPr txBox="1"/>
          <p:nvPr/>
        </p:nvSpPr>
        <p:spPr>
          <a:xfrm rot="16200000">
            <a:off x="-1891090" y="4167179"/>
            <a:ext cx="443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>
                <a:latin typeface="Abadi" panose="020B0604020104020204" pitchFamily="34" charset="0"/>
              </a:rPr>
              <a:t>BUCKETING   DATA  - QUANTILE</a:t>
            </a:r>
          </a:p>
        </p:txBody>
      </p:sp>
    </p:spTree>
    <p:extLst>
      <p:ext uri="{BB962C8B-B14F-4D97-AF65-F5344CB8AC3E}">
        <p14:creationId xmlns:p14="http://schemas.microsoft.com/office/powerpoint/2010/main" val="309548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036F79-ED64-42B3-9C4A-6C9651067672}"/>
              </a:ext>
            </a:extLst>
          </p:cNvPr>
          <p:cNvSpPr txBox="1"/>
          <p:nvPr/>
        </p:nvSpPr>
        <p:spPr>
          <a:xfrm rot="16200000">
            <a:off x="-1164939" y="1428793"/>
            <a:ext cx="288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PANDAS DATAFRAME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0A0A79-7003-4E0B-846A-020A38E2C528}"/>
              </a:ext>
            </a:extLst>
          </p:cNvPr>
          <p:cNvSpPr/>
          <p:nvPr/>
        </p:nvSpPr>
        <p:spPr>
          <a:xfrm>
            <a:off x="559221" y="258092"/>
            <a:ext cx="79057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Two-dimensional, size-mutable, potentially heterogeneous tabular data.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It contains labeled axes (rows and columns).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Arithmetic operations align on both row and column labels.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Data Frame is built on top of Series object 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An individual row is a pandas Series 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An individual column is a pandas Series</a:t>
            </a:r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05B52-F5B5-446A-9940-F58856EB02DA}"/>
              </a:ext>
            </a:extLst>
          </p:cNvPr>
          <p:cNvSpPr txBox="1"/>
          <p:nvPr/>
        </p:nvSpPr>
        <p:spPr>
          <a:xfrm>
            <a:off x="642257" y="2008623"/>
            <a:ext cx="6527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Creating a pandas Data Frame </a:t>
            </a:r>
          </a:p>
          <a:p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Pd.DataFrame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(data, columns =[‘W’,’X’,’Y’,’Z’], index =[‘A’,’B’,’C’,’D’,’E’]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0AF3-764A-4397-A4B0-162682CC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2" y="2664241"/>
            <a:ext cx="7668909" cy="24650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999B1-15CF-473D-BA7D-ED0F87DC8849}"/>
              </a:ext>
            </a:extLst>
          </p:cNvPr>
          <p:cNvSpPr txBox="1"/>
          <p:nvPr/>
        </p:nvSpPr>
        <p:spPr>
          <a:xfrm>
            <a:off x="8429533" y="1794876"/>
            <a:ext cx="3361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This data frame could be though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of as a collection of series.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Let’s confirm our understanding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58F9F-F9E7-4DD2-B868-4D22A830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98" y="2845216"/>
            <a:ext cx="2025754" cy="156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2DA20-048B-4D01-9CB4-A5FB018C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38" y="5200091"/>
            <a:ext cx="4696237" cy="9844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23636-0393-4319-81A4-352389FB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278" y="4633090"/>
            <a:ext cx="3978297" cy="9844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2161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AE78B-8A3C-4352-99C9-B7420AA5AD51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AND EXPORT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4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41375-4CBD-43C1-B653-056C9B80A033}"/>
              </a:ext>
            </a:extLst>
          </p:cNvPr>
          <p:cNvSpPr txBox="1"/>
          <p:nvPr/>
        </p:nvSpPr>
        <p:spPr>
          <a:xfrm rot="16200000">
            <a:off x="-1963263" y="4119041"/>
            <a:ext cx="453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IMPORT STOCK DATA FROM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1DBA3-339F-4822-BD59-1AD9D3B0EC51}"/>
              </a:ext>
            </a:extLst>
          </p:cNvPr>
          <p:cNvSpPr txBox="1"/>
          <p:nvPr/>
        </p:nvSpPr>
        <p:spPr>
          <a:xfrm>
            <a:off x="852706" y="1049610"/>
            <a:ext cx="86228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Whilst python can connect with most (if not all) data sources, we shall discuss the below</a:t>
            </a:r>
          </a:p>
          <a:p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CSV file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Excel File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html file</a:t>
            </a:r>
          </a:p>
          <a:p>
            <a:endParaRPr lang="en-IN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In my next course, I discuss web scraping, reading stock OHLCV data through web </a:t>
            </a:r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api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,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connecting to a database and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EBFF3-63EA-48A0-A61F-8A5257DD7543}"/>
              </a:ext>
            </a:extLst>
          </p:cNvPr>
          <p:cNvSpPr txBox="1"/>
          <p:nvPr/>
        </p:nvSpPr>
        <p:spPr>
          <a:xfrm>
            <a:off x="933450" y="3552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0F7B-02AA-4445-A699-937F752D35C8}"/>
              </a:ext>
            </a:extLst>
          </p:cNvPr>
          <p:cNvSpPr txBox="1"/>
          <p:nvPr/>
        </p:nvSpPr>
        <p:spPr>
          <a:xfrm>
            <a:off x="933450" y="3508231"/>
            <a:ext cx="91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Here is a brief introduction on how we retrieve OHLCV data from yahoo financials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1D98D-7E26-47E3-8D96-175EFE91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4016645"/>
            <a:ext cx="6602620" cy="2497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0111C-6459-46DB-B778-CE01F8C4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06" y="4071257"/>
            <a:ext cx="6277579" cy="1262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85E9F-9F9B-4A5F-8923-7F0C41687254}"/>
              </a:ext>
            </a:extLst>
          </p:cNvPr>
          <p:cNvSpPr txBox="1"/>
          <p:nvPr/>
        </p:nvSpPr>
        <p:spPr>
          <a:xfrm>
            <a:off x="4906389" y="343520"/>
            <a:ext cx="7223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Abadi" panose="020B0604020104020204" pitchFamily="34" charset="0"/>
              </a:rPr>
              <a:t>This shall be discussed at length once we start working with real world analytics</a:t>
            </a:r>
          </a:p>
        </p:txBody>
      </p:sp>
    </p:spTree>
    <p:extLst>
      <p:ext uri="{BB962C8B-B14F-4D97-AF65-F5344CB8AC3E}">
        <p14:creationId xmlns:p14="http://schemas.microsoft.com/office/powerpoint/2010/main" val="250726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66F91-3B55-4550-B0BA-91B1F381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18" y="467486"/>
            <a:ext cx="9804400" cy="60973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6EE37C-59FA-443B-98A3-CEAD23375A0F}"/>
              </a:ext>
            </a:extLst>
          </p:cNvPr>
          <p:cNvSpPr txBox="1"/>
          <p:nvPr/>
        </p:nvSpPr>
        <p:spPr>
          <a:xfrm>
            <a:off x="11371232" y="728722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B6C80-8C10-45D6-AF43-E51752403647}"/>
              </a:ext>
            </a:extLst>
          </p:cNvPr>
          <p:cNvSpPr txBox="1"/>
          <p:nvPr/>
        </p:nvSpPr>
        <p:spPr>
          <a:xfrm>
            <a:off x="11371232" y="1556028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4AA59-10D0-4AC8-8E29-6201F1E82976}"/>
              </a:ext>
            </a:extLst>
          </p:cNvPr>
          <p:cNvSpPr txBox="1"/>
          <p:nvPr/>
        </p:nvSpPr>
        <p:spPr>
          <a:xfrm>
            <a:off x="11371232" y="5928800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40A3E-3F59-40AA-966E-70BC0641B32A}"/>
              </a:ext>
            </a:extLst>
          </p:cNvPr>
          <p:cNvSpPr txBox="1"/>
          <p:nvPr/>
        </p:nvSpPr>
        <p:spPr>
          <a:xfrm>
            <a:off x="11371232" y="4369794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02B69-565C-46CA-9D97-16392843C7F4}"/>
              </a:ext>
            </a:extLst>
          </p:cNvPr>
          <p:cNvSpPr txBox="1"/>
          <p:nvPr/>
        </p:nvSpPr>
        <p:spPr>
          <a:xfrm>
            <a:off x="11371232" y="2841308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1C2B4-C3B0-4550-9F56-A5301A229216}"/>
              </a:ext>
            </a:extLst>
          </p:cNvPr>
          <p:cNvSpPr txBox="1"/>
          <p:nvPr/>
        </p:nvSpPr>
        <p:spPr>
          <a:xfrm rot="16200000">
            <a:off x="396164" y="1281337"/>
            <a:ext cx="54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00B0F0"/>
                </a:solidFill>
              </a:defRPr>
            </a:lvl1pPr>
          </a:lstStyle>
          <a:p>
            <a:r>
              <a:rPr lang="en-IN" dirty="0"/>
              <a:t>CSV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9C0C7-0FCC-4C7A-B319-5AFC73D8FAE1}"/>
              </a:ext>
            </a:extLst>
          </p:cNvPr>
          <p:cNvSpPr txBox="1"/>
          <p:nvPr/>
        </p:nvSpPr>
        <p:spPr>
          <a:xfrm rot="16200000">
            <a:off x="73127" y="3131448"/>
            <a:ext cx="1564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F0"/>
                </a:solidFill>
              </a:defRPr>
            </a:lvl1pPr>
          </a:lstStyle>
          <a:p>
            <a:r>
              <a:rPr lang="en-IN" sz="4400" dirty="0"/>
              <a:t>EXCEL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572CD-777E-44A3-A66C-B2717D70C400}"/>
              </a:ext>
            </a:extLst>
          </p:cNvPr>
          <p:cNvSpPr txBox="1"/>
          <p:nvPr/>
        </p:nvSpPr>
        <p:spPr>
          <a:xfrm>
            <a:off x="526525" y="6105399"/>
            <a:ext cx="112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</a:rPr>
              <a:t>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E3752-C764-44D8-A705-85B72E1213B9}"/>
              </a:ext>
            </a:extLst>
          </p:cNvPr>
          <p:cNvSpPr txBox="1"/>
          <p:nvPr/>
        </p:nvSpPr>
        <p:spPr>
          <a:xfrm rot="16200000">
            <a:off x="-801985" y="5435855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DATA IMPORT </a:t>
            </a:r>
          </a:p>
        </p:txBody>
      </p:sp>
    </p:spTree>
    <p:extLst>
      <p:ext uri="{BB962C8B-B14F-4D97-AF65-F5344CB8AC3E}">
        <p14:creationId xmlns:p14="http://schemas.microsoft.com/office/powerpoint/2010/main" val="792398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B474D-6F90-418C-A303-B17935B1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73" y="991074"/>
            <a:ext cx="4978127" cy="11960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AE632-230F-4A61-87CE-E3EF7D6D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16" y="5108752"/>
            <a:ext cx="4978128" cy="11582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2A323-6CBF-436B-8DAD-EA8DDAA1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286" y="975359"/>
            <a:ext cx="5862079" cy="26543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1F0202-B5D9-4B3C-80D4-4563EB4AAA8F}"/>
              </a:ext>
            </a:extLst>
          </p:cNvPr>
          <p:cNvSpPr txBox="1"/>
          <p:nvPr/>
        </p:nvSpPr>
        <p:spPr>
          <a:xfrm>
            <a:off x="734544" y="975359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B6A45-A9EA-432B-940D-BBE4634A0DC3}"/>
              </a:ext>
            </a:extLst>
          </p:cNvPr>
          <p:cNvSpPr txBox="1"/>
          <p:nvPr/>
        </p:nvSpPr>
        <p:spPr>
          <a:xfrm>
            <a:off x="734545" y="2187117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E3610-2205-4CD3-8218-D4A9D4575F30}"/>
              </a:ext>
            </a:extLst>
          </p:cNvPr>
          <p:cNvSpPr txBox="1"/>
          <p:nvPr/>
        </p:nvSpPr>
        <p:spPr>
          <a:xfrm>
            <a:off x="6937314" y="4720609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3A821-DED1-473E-A7C6-4FB968BE4606}"/>
              </a:ext>
            </a:extLst>
          </p:cNvPr>
          <p:cNvSpPr txBox="1"/>
          <p:nvPr/>
        </p:nvSpPr>
        <p:spPr>
          <a:xfrm>
            <a:off x="6937314" y="790693"/>
            <a:ext cx="30168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9042B-F9A6-4454-B6BF-CBB64A33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74" y="2272915"/>
            <a:ext cx="4978126" cy="25034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4E25DE-D076-452A-8374-34720B7C73B3}"/>
              </a:ext>
            </a:extLst>
          </p:cNvPr>
          <p:cNvSpPr txBox="1"/>
          <p:nvPr/>
        </p:nvSpPr>
        <p:spPr>
          <a:xfrm rot="16200000">
            <a:off x="-770726" y="5435855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DATA EXPORT</a:t>
            </a:r>
          </a:p>
        </p:txBody>
      </p:sp>
    </p:spTree>
    <p:extLst>
      <p:ext uri="{BB962C8B-B14F-4D97-AF65-F5344CB8AC3E}">
        <p14:creationId xmlns:p14="http://schemas.microsoft.com/office/powerpoint/2010/main" val="99570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FF4FD-0679-4E9E-8CFC-E35FD2DCF5D2}"/>
              </a:ext>
            </a:extLst>
          </p:cNvPr>
          <p:cNvSpPr txBox="1"/>
          <p:nvPr/>
        </p:nvSpPr>
        <p:spPr>
          <a:xfrm>
            <a:off x="7067730" y="84573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To be discussed at length in the Datetime section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473B4-E11B-4934-99D5-C0ED85F5B048}"/>
              </a:ext>
            </a:extLst>
          </p:cNvPr>
          <p:cNvSpPr txBox="1"/>
          <p:nvPr/>
        </p:nvSpPr>
        <p:spPr>
          <a:xfrm>
            <a:off x="274536" y="340309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Comic Sans MS" panose="030F0702030302020204" pitchFamily="66" charset="0"/>
              </a:rPr>
              <a:t>1.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Set Date as an index at the time of file import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560BC9-25A5-4A76-8EBD-13278423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4" y="618162"/>
            <a:ext cx="9337848" cy="2376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2AB0B-5DBC-4F9C-8488-9771A704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2" y="3009380"/>
            <a:ext cx="6561221" cy="37746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6DBBB-FE25-46FB-8CD5-03389E61A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1774492"/>
            <a:ext cx="5651673" cy="26832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A48403-8759-4E7E-82BD-BD6106B875A6}"/>
              </a:ext>
            </a:extLst>
          </p:cNvPr>
          <p:cNvSpPr txBox="1"/>
          <p:nvPr/>
        </p:nvSpPr>
        <p:spPr>
          <a:xfrm>
            <a:off x="7359477" y="4649747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Comic Sans MS" panose="030F0702030302020204" pitchFamily="66" charset="0"/>
              </a:rPr>
              <a:t>2. </a:t>
            </a:r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Set Date as an index after import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CFDE9AB-1BBA-45E9-9C67-0C96B0C80E63}"/>
              </a:ext>
            </a:extLst>
          </p:cNvPr>
          <p:cNvSpPr/>
          <p:nvPr/>
        </p:nvSpPr>
        <p:spPr>
          <a:xfrm>
            <a:off x="248421" y="347112"/>
            <a:ext cx="333375" cy="29527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94E5B89-E393-42F4-908F-B934A46E32AF}"/>
              </a:ext>
            </a:extLst>
          </p:cNvPr>
          <p:cNvSpPr/>
          <p:nvPr/>
        </p:nvSpPr>
        <p:spPr>
          <a:xfrm>
            <a:off x="5967412" y="1505921"/>
            <a:ext cx="333375" cy="29527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3C4C2DA-D7F1-4931-86CA-34407BE1770B}"/>
              </a:ext>
            </a:extLst>
          </p:cNvPr>
          <p:cNvSpPr/>
          <p:nvPr/>
        </p:nvSpPr>
        <p:spPr>
          <a:xfrm>
            <a:off x="5938837" y="5810249"/>
            <a:ext cx="333375" cy="29527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F05D9-CA38-44B4-B247-B74A9F6F3413}"/>
              </a:ext>
            </a:extLst>
          </p:cNvPr>
          <p:cNvSpPr txBox="1"/>
          <p:nvPr/>
        </p:nvSpPr>
        <p:spPr>
          <a:xfrm>
            <a:off x="7359477" y="5019079"/>
            <a:ext cx="4775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Import the file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Do an df.info() – Date is just another column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Use the </a:t>
            </a:r>
            <a:r>
              <a:rPr lang="en-IN" sz="1600" dirty="0" err="1">
                <a:solidFill>
                  <a:srgbClr val="0070C0"/>
                </a:solidFill>
                <a:latin typeface="Comic Sans MS" panose="030F0702030302020204" pitchFamily="66" charset="0"/>
              </a:rPr>
              <a:t>pd.to_datetime</a:t>
            </a:r>
            <a:r>
              <a:rPr lang="en-IN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 function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Set index</a:t>
            </a:r>
          </a:p>
          <a:p>
            <a:pPr marL="342900" indent="-342900">
              <a:buFont typeface="+mj-lt"/>
              <a:buAutoNum type="alphaLcPeriod"/>
            </a:pPr>
            <a:r>
              <a:rPr lang="en-IN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Do a df.info() to confirm 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074EF27-C343-4DC9-AA63-9E4E0C3A8C64}"/>
              </a:ext>
            </a:extLst>
          </p:cNvPr>
          <p:cNvSpPr/>
          <p:nvPr/>
        </p:nvSpPr>
        <p:spPr>
          <a:xfrm>
            <a:off x="5995987" y="1836166"/>
            <a:ext cx="285750" cy="280541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F1CC233-EE52-4224-9888-C2091D36F6BF}"/>
              </a:ext>
            </a:extLst>
          </p:cNvPr>
          <p:cNvSpPr/>
          <p:nvPr/>
        </p:nvSpPr>
        <p:spPr>
          <a:xfrm>
            <a:off x="6005512" y="2154561"/>
            <a:ext cx="285750" cy="280541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DE03832-83E6-4D9A-84A7-C9B893427A29}"/>
              </a:ext>
            </a:extLst>
          </p:cNvPr>
          <p:cNvSpPr/>
          <p:nvPr/>
        </p:nvSpPr>
        <p:spPr>
          <a:xfrm>
            <a:off x="440282" y="3105782"/>
            <a:ext cx="285750" cy="280541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1284AD4A-F7C6-40F7-A99D-22C0505B0ACC}"/>
              </a:ext>
            </a:extLst>
          </p:cNvPr>
          <p:cNvSpPr/>
          <p:nvPr/>
        </p:nvSpPr>
        <p:spPr>
          <a:xfrm>
            <a:off x="461741" y="3767145"/>
            <a:ext cx="285750" cy="280541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12A24452-DFC7-41A5-96B2-3708BE4E1AE1}"/>
              </a:ext>
            </a:extLst>
          </p:cNvPr>
          <p:cNvSpPr/>
          <p:nvPr/>
        </p:nvSpPr>
        <p:spPr>
          <a:xfrm>
            <a:off x="455251" y="4355221"/>
            <a:ext cx="285750" cy="280541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90A03-70D4-4347-885A-C7FF4C03E557}"/>
              </a:ext>
            </a:extLst>
          </p:cNvPr>
          <p:cNvSpPr txBox="1"/>
          <p:nvPr/>
        </p:nvSpPr>
        <p:spPr>
          <a:xfrm>
            <a:off x="6356422" y="1387648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After import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37C2A4-187A-433B-8910-B2A57C547253}"/>
              </a:ext>
            </a:extLst>
          </p:cNvPr>
          <p:cNvSpPr txBox="1"/>
          <p:nvPr/>
        </p:nvSpPr>
        <p:spPr>
          <a:xfrm rot="16200000">
            <a:off x="-2322913" y="4005895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IMPORT DATA WITH DATETIME INDEX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5D0EEFB-0C97-40E3-95A1-ACE47D0D1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749206"/>
              </p:ext>
            </p:extLst>
          </p:nvPr>
        </p:nvGraphicFramePr>
        <p:xfrm>
          <a:off x="10866714" y="50742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806400" progId="Excel.SheetMacroEnabled.12">
                  <p:embed/>
                </p:oleObj>
              </mc:Choice>
              <mc:Fallback>
                <p:oleObj name="Macro-Enabled Worksheet" showAsIcon="1" r:id="rId5" imgW="914400" imgH="806400" progId="Excel.SheetMacroEnabled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5D0EEFB-0C97-40E3-95A1-ACE47D0D12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66714" y="50742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41D04C-280F-47A1-8BF0-FC0A4B62E9A9}"/>
              </a:ext>
            </a:extLst>
          </p:cNvPr>
          <p:cNvSpPr txBox="1"/>
          <p:nvPr/>
        </p:nvSpPr>
        <p:spPr>
          <a:xfrm>
            <a:off x="10559923" y="1122849"/>
            <a:ext cx="1527982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b="1" u="sng" dirty="0">
                <a:solidFill>
                  <a:srgbClr val="C00000"/>
                </a:solidFill>
              </a:rPr>
              <a:t>EXAMPLE FILE</a:t>
            </a:r>
          </a:p>
        </p:txBody>
      </p:sp>
    </p:spTree>
    <p:extLst>
      <p:ext uri="{BB962C8B-B14F-4D97-AF65-F5344CB8AC3E}">
        <p14:creationId xmlns:p14="http://schemas.microsoft.com/office/powerpoint/2010/main" val="2250048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CCC9D-681A-4FAA-80AC-E5A36C5ACBD7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TIME SERIES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91C3-F8CC-4303-B480-341F23A32DE1}"/>
              </a:ext>
            </a:extLst>
          </p:cNvPr>
          <p:cNvSpPr txBox="1"/>
          <p:nvPr/>
        </p:nvSpPr>
        <p:spPr>
          <a:xfrm>
            <a:off x="38891" y="-168041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EXTRACT INDIVIDUAL DATETIME COMPONENTS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CC19-AF18-4AB9-AD41-3531FEEFB45F}"/>
              </a:ext>
            </a:extLst>
          </p:cNvPr>
          <p:cNvSpPr txBox="1"/>
          <p:nvPr/>
        </p:nvSpPr>
        <p:spPr>
          <a:xfrm>
            <a:off x="38890" y="671401"/>
            <a:ext cx="4008384" cy="113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/>
              <a:t>IMPORT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/>
              <a:t>PARSE </a:t>
            </a:r>
          </a:p>
          <a:p>
            <a:pPr marL="5715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/>
              <a:t>CONVERT TO DATETIME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A0F74E0-C407-42E6-9CEC-955A8341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0" y="1807138"/>
            <a:ext cx="6332764" cy="4892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3E82E-5170-4453-8547-8AB9EC05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70" y="671401"/>
            <a:ext cx="4286150" cy="610128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8878742-0BFB-47EF-A9D1-4E789FE58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043589"/>
              </p:ext>
            </p:extLst>
          </p:nvPr>
        </p:nvGraphicFramePr>
        <p:xfrm>
          <a:off x="4548188" y="731838"/>
          <a:ext cx="3810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380740" imgH="806335" progId="Excel.SheetMacroEnabled.12">
                  <p:embed/>
                </p:oleObj>
              </mc:Choice>
              <mc:Fallback>
                <p:oleObj name="Macro-Enabled Worksheet" showAsIcon="1" r:id="rId4" imgW="380740" imgH="806335" progId="Excel.SheetMacroEnabled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8878742-0BFB-47EF-A9D1-4E789FE582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8188" y="731838"/>
                        <a:ext cx="3810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134754-137D-4C76-BCF2-EEED65B3356D}"/>
              </a:ext>
            </a:extLst>
          </p:cNvPr>
          <p:cNvSpPr txBox="1"/>
          <p:nvPr/>
        </p:nvSpPr>
        <p:spPr>
          <a:xfrm>
            <a:off x="4404995" y="1421975"/>
            <a:ext cx="533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 u="sng">
                <a:solidFill>
                  <a:srgbClr val="C00000"/>
                </a:solidFill>
              </a:defRPr>
            </a:lvl1pPr>
          </a:lstStyle>
          <a:p>
            <a:r>
              <a:rPr lang="en-IN" dirty="0"/>
              <a:t>Data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CE423B0-6025-4EE5-97E3-F5339C587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971296"/>
              </p:ext>
            </p:extLst>
          </p:nvPr>
        </p:nvGraphicFramePr>
        <p:xfrm>
          <a:off x="5732463" y="846138"/>
          <a:ext cx="7254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725040" imgH="456480" progId="Package">
                  <p:embed/>
                </p:oleObj>
              </mc:Choice>
              <mc:Fallback>
                <p:oleObj name="Packager Shell Object" showAsIcon="1" r:id="rId6" imgW="725040" imgH="45648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CE423B0-6025-4EE5-97E3-F5339C587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32463" y="846138"/>
                        <a:ext cx="7254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5CF83C-3EF3-41F8-83C2-96AC4C121FB9}"/>
              </a:ext>
            </a:extLst>
          </p:cNvPr>
          <p:cNvSpPr txBox="1"/>
          <p:nvPr/>
        </p:nvSpPr>
        <p:spPr>
          <a:xfrm>
            <a:off x="5810593" y="1418754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u="sng" dirty="0">
                <a:solidFill>
                  <a:srgbClr val="C00000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637744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BBF73-986D-4EEA-A2D0-12FC2D2E3CB8}"/>
              </a:ext>
            </a:extLst>
          </p:cNvPr>
          <p:cNvSpPr txBox="1"/>
          <p:nvPr/>
        </p:nvSpPr>
        <p:spPr>
          <a:xfrm>
            <a:off x="-2" y="-306220"/>
            <a:ext cx="6995287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SUBSETTING WITH DATETIME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0123B5-C5EB-4C9A-B559-7A220055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1748849"/>
            <a:ext cx="6797478" cy="508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8CA10-996C-4D6F-96A9-B60E7DE9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75" y="1073802"/>
            <a:ext cx="5957206" cy="57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47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F6B3B-61B4-4272-8A70-0EA738ADF7EF}"/>
              </a:ext>
            </a:extLst>
          </p:cNvPr>
          <p:cNvSpPr txBox="1"/>
          <p:nvPr/>
        </p:nvSpPr>
        <p:spPr>
          <a:xfrm>
            <a:off x="5114925" y="-110821"/>
            <a:ext cx="7077075" cy="838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SUBSETTING WITH DATETIME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180D6-F8F2-4C17-8092-E641E18E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3" y="921643"/>
            <a:ext cx="5727774" cy="559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AF2A6-C53C-4CE2-9DC1-A8BA1E38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325" y="1646173"/>
            <a:ext cx="6569626" cy="45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5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A6407B-6207-4C78-AAD6-B2332151E1B6}"/>
              </a:ext>
            </a:extLst>
          </p:cNvPr>
          <p:cNvSpPr txBox="1"/>
          <p:nvPr/>
        </p:nvSpPr>
        <p:spPr>
          <a:xfrm>
            <a:off x="5019675" y="70154"/>
            <a:ext cx="7077075" cy="838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RESAMPLING WITH DATETIME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BA0A9-90F8-4B6A-B555-A6090726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048"/>
            <a:ext cx="8892891" cy="4617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2612D-A28B-4ADD-88A4-1D2BE491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9" y="1463561"/>
            <a:ext cx="5870121" cy="53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0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19FB6-DB06-40FA-997F-A7E6621E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8" y="2536960"/>
            <a:ext cx="3767651" cy="42094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0BEFB-77DD-421C-A328-3B916FA862D5}"/>
              </a:ext>
            </a:extLst>
          </p:cNvPr>
          <p:cNvSpPr txBox="1"/>
          <p:nvPr/>
        </p:nvSpPr>
        <p:spPr>
          <a:xfrm>
            <a:off x="894004" y="1793244"/>
            <a:ext cx="387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To extract, more than one column </a:t>
            </a:r>
          </a:p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from the Data Frame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6363C-70C1-4B3F-8D8B-AB112C0B7EC7}"/>
              </a:ext>
            </a:extLst>
          </p:cNvPr>
          <p:cNvSpPr txBox="1"/>
          <p:nvPr/>
        </p:nvSpPr>
        <p:spPr>
          <a:xfrm>
            <a:off x="4717119" y="130097"/>
            <a:ext cx="545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dirty="0"/>
              <a:t>Assume we need to pull a new column, which is a sum of two existing columns (W &amp; Z)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7AF3A-ED82-4CCD-ACFE-3F140D06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52" y="825121"/>
            <a:ext cx="7007352" cy="28896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0F7CF2-99D2-4420-B9AD-4D54BF381B77}"/>
              </a:ext>
            </a:extLst>
          </p:cNvPr>
          <p:cNvSpPr txBox="1"/>
          <p:nvPr/>
        </p:nvSpPr>
        <p:spPr>
          <a:xfrm rot="16200000">
            <a:off x="-935558" y="1136699"/>
            <a:ext cx="2454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RETREIVAL</a:t>
            </a:r>
          </a:p>
        </p:txBody>
      </p:sp>
    </p:spTree>
    <p:extLst>
      <p:ext uri="{BB962C8B-B14F-4D97-AF65-F5344CB8AC3E}">
        <p14:creationId xmlns:p14="http://schemas.microsoft.com/office/powerpoint/2010/main" val="1822768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D7BF7-7CE4-4C5B-958F-90F2DF19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871196"/>
            <a:ext cx="8343900" cy="5986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D7812-AD29-44D8-9DA6-F39F0BD7B6BA}"/>
              </a:ext>
            </a:extLst>
          </p:cNvPr>
          <p:cNvSpPr txBox="1"/>
          <p:nvPr/>
        </p:nvSpPr>
        <p:spPr>
          <a:xfrm>
            <a:off x="0" y="0"/>
            <a:ext cx="8829675" cy="8387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UP AND DOWN SAMPLING WITH DATETIME INDEX</a:t>
            </a:r>
          </a:p>
        </p:txBody>
      </p:sp>
    </p:spTree>
    <p:extLst>
      <p:ext uri="{BB962C8B-B14F-4D97-AF65-F5344CB8AC3E}">
        <p14:creationId xmlns:p14="http://schemas.microsoft.com/office/powerpoint/2010/main" val="361788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9F748C-3F45-493D-8CBB-94741DD14445}"/>
              </a:ext>
            </a:extLst>
          </p:cNvPr>
          <p:cNvSpPr txBox="1"/>
          <p:nvPr/>
        </p:nvSpPr>
        <p:spPr>
          <a:xfrm>
            <a:off x="1638300" y="0"/>
            <a:ext cx="10553700" cy="838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ROLLING VALUES CALCULATION WITH DATETIME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D1A66-FD10-45F1-B54C-FB35984F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999"/>
            <a:ext cx="7081644" cy="48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4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36964-AA3E-4510-84EE-9D3DCC32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467" y="472068"/>
            <a:ext cx="6829533" cy="6273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EC4E1-4F94-41C8-9A66-D2BCBBB06F46}"/>
              </a:ext>
            </a:extLst>
          </p:cNvPr>
          <p:cNvSpPr txBox="1"/>
          <p:nvPr/>
        </p:nvSpPr>
        <p:spPr>
          <a:xfrm>
            <a:off x="0" y="1409700"/>
            <a:ext cx="4943475" cy="2552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ROLLING CORRELATION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600" b="1" dirty="0">
                <a:latin typeface="+mj-lt"/>
                <a:ea typeface="+mj-ea"/>
                <a:cs typeface="+mj-cs"/>
              </a:rPr>
            </a:br>
            <a:r>
              <a:rPr lang="en-US" sz="3600" b="1" dirty="0">
                <a:latin typeface="+mj-lt"/>
                <a:ea typeface="+mj-ea"/>
                <a:cs typeface="+mj-cs"/>
              </a:rPr>
              <a:t>ROLLING COVARIANCE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EXPONENTIAL MOVING VALUES</a:t>
            </a:r>
          </a:p>
        </p:txBody>
      </p:sp>
    </p:spTree>
    <p:extLst>
      <p:ext uri="{BB962C8B-B14F-4D97-AF65-F5344CB8AC3E}">
        <p14:creationId xmlns:p14="http://schemas.microsoft.com/office/powerpoint/2010/main" val="1729694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A325D-A6C0-475C-8D44-609CA398742F}"/>
              </a:ext>
            </a:extLst>
          </p:cNvPr>
          <p:cNvSpPr txBox="1"/>
          <p:nvPr/>
        </p:nvSpPr>
        <p:spPr>
          <a:xfrm>
            <a:off x="0" y="0"/>
            <a:ext cx="12192000" cy="647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SHIFT THROUGH DATETIME INDEX – FORWARD/BACKWARD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23B59-DBBE-49AA-B49A-5C62BD5D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711"/>
            <a:ext cx="6161313" cy="6074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DD8E8-A9D8-44B5-9C74-B68ACBC0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056" y="2028314"/>
            <a:ext cx="6429944" cy="31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4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311561-7B46-4211-BB4C-F8EFFD53D82F}"/>
              </a:ext>
            </a:extLst>
          </p:cNvPr>
          <p:cNvSpPr txBox="1"/>
          <p:nvPr/>
        </p:nvSpPr>
        <p:spPr>
          <a:xfrm>
            <a:off x="0" y="0"/>
            <a:ext cx="12192000" cy="647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CHECK IF THE DATETIME INDEX HAS BEEN DUPLICATED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86A64-47BE-48A2-B166-F1913772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338"/>
            <a:ext cx="6817033" cy="4452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474A6-A3E4-48CD-95E9-E50A4599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72" y="2113191"/>
            <a:ext cx="5604126" cy="47127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5E928-3FFA-47F6-8F91-9B30645C949F}"/>
              </a:ext>
            </a:extLst>
          </p:cNvPr>
          <p:cNvSpPr txBox="1"/>
          <p:nvPr/>
        </p:nvSpPr>
        <p:spPr>
          <a:xfrm>
            <a:off x="76202" y="778331"/>
            <a:ext cx="42864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Read the data-set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Convert date to datetime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Set datetime as index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Groupby datetime.count()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Subset the datetime that has a count&gt;1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80745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0569D-6700-4C88-A02B-AC49A41A2B3E}"/>
              </a:ext>
            </a:extLst>
          </p:cNvPr>
          <p:cNvSpPr txBox="1"/>
          <p:nvPr/>
        </p:nvSpPr>
        <p:spPr>
          <a:xfrm>
            <a:off x="172720" y="1504951"/>
            <a:ext cx="3219714" cy="327868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DATETIME FORMAT SPECIFICATIONS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A8F1CA-8EBE-4487-A65C-034CC9FCA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71745"/>
              </p:ext>
            </p:extLst>
          </p:nvPr>
        </p:nvGraphicFramePr>
        <p:xfrm>
          <a:off x="3606800" y="284480"/>
          <a:ext cx="8412480" cy="6451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392">
                  <a:extLst>
                    <a:ext uri="{9D8B030D-6E8A-4147-A177-3AD203B41FA5}">
                      <a16:colId xmlns:a16="http://schemas.microsoft.com/office/drawing/2014/main" val="3929005143"/>
                    </a:ext>
                  </a:extLst>
                </a:gridCol>
                <a:gridCol w="6995088">
                  <a:extLst>
                    <a:ext uri="{9D8B030D-6E8A-4147-A177-3AD203B41FA5}">
                      <a16:colId xmlns:a16="http://schemas.microsoft.com/office/drawing/2014/main" val="2249993034"/>
                    </a:ext>
                  </a:extLst>
                </a:gridCol>
              </a:tblGrid>
              <a:tr h="458402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70C0"/>
                          </a:solidFill>
                        </a:rPr>
                        <a:t>Type</a:t>
                      </a:r>
                      <a:endParaRPr lang="en-IN" sz="1700" b="1">
                        <a:solidFill>
                          <a:srgbClr val="0070C0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7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7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2340510996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%Y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4-digit year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2518197196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%y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2-digit year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3767894310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%m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2-digit month [01,12]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1821907020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%d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2-digit day [01,30]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4052345609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%H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Hour (24-hour clock) [00,23]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3814415165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%I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Hour (12-hour clock) [01,12]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4157253119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%M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2-digit minute [00,59]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2668595743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%S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Second[00,61](seconds 60,61 account for leap seconds)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1706553849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%w</a:t>
                      </a:r>
                      <a:endParaRPr lang="en-IN" sz="140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Weekday as integer [0(Sunday), 6]</a:t>
                      </a:r>
                      <a:endParaRPr lang="en-IN" sz="1400" dirty="0">
                        <a:solidFill>
                          <a:srgbClr val="C0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4145858964"/>
                  </a:ext>
                </a:extLst>
              </a:tr>
              <a:tr h="628182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%U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Week number of the year[00,53]. Sunday is considered as first day of the week, and days before the first Sunday are “week0”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357728865"/>
                  </a:ext>
                </a:extLst>
              </a:tr>
              <a:tr h="628182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%W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Week number of the year[00,53]. Monday is considered as first day of the week, and days before the first Monday are “week0”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2000938007"/>
                  </a:ext>
                </a:extLst>
              </a:tr>
              <a:tr h="628182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%z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UTC time zone offset as +HHMM or –HHMM, empty if time zone is naive</a:t>
                      </a:r>
                      <a:endParaRPr lang="en-IN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3923248004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%F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Shortcut for %Y-%m-%d, example 2012-4-18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1980030768"/>
                  </a:ext>
                </a:extLst>
              </a:tr>
              <a:tr h="373514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%D</a:t>
                      </a:r>
                      <a:endParaRPr lang="en-IN" sz="1400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Shortcut for %</a:t>
                      </a:r>
                      <a:r>
                        <a:rPr lang="en-US" sz="140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m%d%y</a:t>
                      </a:r>
                      <a:r>
                        <a:rPr lang="en-US" sz="14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 example – 04/18/12</a:t>
                      </a:r>
                      <a:endParaRPr lang="en-IN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881" marR="64881" marT="32441" marB="32441"/>
                </a:tc>
                <a:extLst>
                  <a:ext uri="{0D108BD9-81ED-4DB2-BD59-A6C34878D82A}">
                    <a16:rowId xmlns:a16="http://schemas.microsoft.com/office/drawing/2014/main" val="1643382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767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77A1C-3807-438B-89A4-E5AD6F8EFF9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RESAMPLING  FREQUENCY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F19FC7-E4D1-4A65-9FD0-CB67E266D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67496"/>
              </p:ext>
            </p:extLst>
          </p:nvPr>
        </p:nvGraphicFramePr>
        <p:xfrm>
          <a:off x="3505200" y="121920"/>
          <a:ext cx="8544560" cy="6563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156">
                  <a:extLst>
                    <a:ext uri="{9D8B030D-6E8A-4147-A177-3AD203B41FA5}">
                      <a16:colId xmlns:a16="http://schemas.microsoft.com/office/drawing/2014/main" val="2801564574"/>
                    </a:ext>
                  </a:extLst>
                </a:gridCol>
                <a:gridCol w="1606784">
                  <a:extLst>
                    <a:ext uri="{9D8B030D-6E8A-4147-A177-3AD203B41FA5}">
                      <a16:colId xmlns:a16="http://schemas.microsoft.com/office/drawing/2014/main" val="326482026"/>
                    </a:ext>
                  </a:extLst>
                </a:gridCol>
                <a:gridCol w="5148620">
                  <a:extLst>
                    <a:ext uri="{9D8B030D-6E8A-4147-A177-3AD203B41FA5}">
                      <a16:colId xmlns:a16="http://schemas.microsoft.com/office/drawing/2014/main" val="3505279288"/>
                    </a:ext>
                  </a:extLst>
                </a:gridCol>
              </a:tblGrid>
              <a:tr h="549526"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badi" panose="020B0604020104020204" pitchFamily="34" charset="0"/>
                        </a:rPr>
                        <a:t>Alias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2000" b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badi" panose="020B0604020104020204" pitchFamily="34" charset="0"/>
                        </a:rPr>
                        <a:t>Offset Type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badi" panose="020B0604020104020204" pitchFamily="34" charset="0"/>
                        </a:rPr>
                        <a:t>Description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3380315503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D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Day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Calendar daily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56514421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Business Day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Business Daily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2836797101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H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Hour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Hourly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1058492133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T or min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Minute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Minutely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2129687675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S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Second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Secondly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1329475410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L or ms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Milli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Millisecond(1/1000 th of a second)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1605357951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U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Micro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Microsecond(1/1000000 th of a second)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838518029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Month end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Last calendar day of month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2004711027"/>
                  </a:ext>
                </a:extLst>
              </a:tr>
              <a:tr h="704323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BM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Business Month End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Last Business day (weekday) of month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3234224679"/>
                  </a:ext>
                </a:extLst>
              </a:tr>
              <a:tr h="433429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MS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MonthBegin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First Calendar day of month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3256260490"/>
                  </a:ext>
                </a:extLst>
              </a:tr>
              <a:tr h="704323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BMS 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Business Month Begin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First weekday of month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1040470154"/>
                  </a:ext>
                </a:extLst>
              </a:tr>
              <a:tr h="704323"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W-MON, W-TUE, …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Week</a:t>
                      </a:r>
                    </a:p>
                  </a:txBody>
                  <a:tcPr marL="77518" marR="77518" marT="38759" marB="38759"/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C00000"/>
                          </a:solidFill>
                          <a:latin typeface="Comic Sans MS" panose="030F0702030302020204" pitchFamily="66" charset="0"/>
                        </a:rPr>
                        <a:t>Weekly on given day of week MON, TUE, WED, THU, FRI, SAT, SUN.</a:t>
                      </a:r>
                    </a:p>
                  </a:txBody>
                  <a:tcPr marL="77518" marR="77518" marT="38759" marB="38759"/>
                </a:tc>
                <a:extLst>
                  <a:ext uri="{0D108BD9-81ED-4DB2-BD59-A6C34878D82A}">
                    <a16:rowId xmlns:a16="http://schemas.microsoft.com/office/drawing/2014/main" val="1413924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296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0B5575-0B2B-43D8-A78B-D5E37B786F34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LAMBDA EXPRESSIONS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E5AB39-E857-4D29-9A21-7516A8EE78AC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   </a:t>
            </a:r>
            <a:r>
              <a:rPr lang="en-IN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EA57D-4815-4D40-B9F3-5E68A0F55353}"/>
              </a:ext>
            </a:extLst>
          </p:cNvPr>
          <p:cNvSpPr txBox="1"/>
          <p:nvPr/>
        </p:nvSpPr>
        <p:spPr>
          <a:xfrm>
            <a:off x="523221" y="666748"/>
            <a:ext cx="118491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 lambda function is a function that contains  a single expression, It helps execute seemingly complicated tasks with one liners of code.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Characteristics</a:t>
            </a:r>
          </a:p>
          <a:p>
            <a:endParaRPr lang="en-US" sz="14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endParaRPr lang="en-US" sz="14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A Lambda Function in Python programming is an anonymous function or a function having no name. 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It is a small and restricted function having no more than one line. 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Just like a normal function, a Lambda function can have multiple arguments with one expression.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Every lambda function in Python has 3 essential parts: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The lambda keyword.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The parameters (or bound variables), and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The function body.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The syntax for writing a lambda is: lambda parameter: expression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Lambdas can have any number of parameters, but they are not enclosed in braces.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A lambda can have only 1 expression in its function body, which is returned by default.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Lambdas support IIFE (immediately invoked function execution) thru this syntax: (lambda parameter: expression)(argument)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Lambdas are commonly used with the following python built-ins: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Filter: filter (lambda parameter: expression, </a:t>
            </a:r>
            <a:r>
              <a:rPr lang="en-US" sz="14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iterable</a:t>
            </a: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-sequence)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Map: map (lambda parameter: expression, </a:t>
            </a:r>
            <a:r>
              <a:rPr lang="en-US" sz="14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iterable</a:t>
            </a: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-sequences)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Reduce: reduce (lambda parameter1, parameter2: expression, </a:t>
            </a:r>
            <a:r>
              <a:rPr lang="en-US" sz="14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iterable</a:t>
            </a:r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-sequence)</a:t>
            </a:r>
          </a:p>
          <a:p>
            <a:r>
              <a:rPr lang="en-US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Do not write complicated lambda functions in a production environment because it will be difficult for code-maintainers.</a:t>
            </a:r>
          </a:p>
        </p:txBody>
      </p:sp>
    </p:spTree>
    <p:extLst>
      <p:ext uri="{BB962C8B-B14F-4D97-AF65-F5344CB8AC3E}">
        <p14:creationId xmlns:p14="http://schemas.microsoft.com/office/powerpoint/2010/main" val="3270781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A3A0C-92D8-449C-ABF8-8F3D88CBE183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---  </a:t>
            </a:r>
            <a:r>
              <a:rPr lang="en-I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FILTER</a:t>
            </a:r>
            <a:endParaRPr lang="en-IN" b="1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9A369-1D13-4F45-99DA-AD55F9DC9740}"/>
              </a:ext>
            </a:extLst>
          </p:cNvPr>
          <p:cNvSpPr txBox="1"/>
          <p:nvPr/>
        </p:nvSpPr>
        <p:spPr>
          <a:xfrm>
            <a:off x="685800" y="266700"/>
            <a:ext cx="95313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filter function is used to select elements from a sequence. </a:t>
            </a:r>
          </a:p>
          <a:p>
            <a:r>
              <a:rPr lang="en-US" dirty="0"/>
              <a:t>The sequence could be - lists, sets, tuples, a pandas series etc.</a:t>
            </a:r>
          </a:p>
          <a:p>
            <a:endParaRPr lang="en-US" dirty="0"/>
          </a:p>
          <a:p>
            <a:r>
              <a:rPr lang="en-US" dirty="0"/>
              <a:t>The elements which will be selected is based on some pre-defined constraint. It takes 2 parameters:</a:t>
            </a:r>
          </a:p>
          <a:p>
            <a:endParaRPr lang="en-US" dirty="0"/>
          </a:p>
          <a:p>
            <a:r>
              <a:rPr lang="en-US" dirty="0"/>
              <a:t>	a. A function that defines the filtering constraint</a:t>
            </a:r>
          </a:p>
          <a:p>
            <a:r>
              <a:rPr lang="en-US" dirty="0"/>
              <a:t>	b. A sequence (any iterator like lists, tuples, etc.)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CFD43-7FD8-48A3-98DD-7557E6A5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089" y="2940962"/>
            <a:ext cx="4973596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659602-5D6B-4B2C-A4F0-9401A92D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541491"/>
            <a:ext cx="11338410" cy="15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4EB29-2E81-43AC-A636-E877542F8E4F}"/>
              </a:ext>
            </a:extLst>
          </p:cNvPr>
          <p:cNvSpPr txBox="1"/>
          <p:nvPr/>
        </p:nvSpPr>
        <p:spPr>
          <a:xfrm>
            <a:off x="162340" y="291046"/>
            <a:ext cx="336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sz="2000" dirty="0"/>
              <a:t>Rows can be selected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A1624-9824-4FD6-8127-08B4F0FE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8" y="1229382"/>
            <a:ext cx="3208932" cy="21689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C9E6F-9477-47B1-B6E4-EBECC0E7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1" y="4071631"/>
            <a:ext cx="3694511" cy="241229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7B5C6-CF60-41A7-B77F-68205CFAE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58" y="1152525"/>
            <a:ext cx="5432702" cy="22764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D40E6-C519-4ED6-B394-6AAA822E7E04}"/>
              </a:ext>
            </a:extLst>
          </p:cNvPr>
          <p:cNvSpPr txBox="1"/>
          <p:nvPr/>
        </p:nvSpPr>
        <p:spPr>
          <a:xfrm>
            <a:off x="236716" y="870564"/>
            <a:ext cx="570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1.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Referencing the Row </a:t>
            </a:r>
            <a:r>
              <a:rPr lang="en-IN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NameDataFrame.loc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[‘Row-Name’]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7B308-9340-4F78-84B8-6F4336CBA3F3}"/>
              </a:ext>
            </a:extLst>
          </p:cNvPr>
          <p:cNvSpPr txBox="1"/>
          <p:nvPr/>
        </p:nvSpPr>
        <p:spPr>
          <a:xfrm>
            <a:off x="162339" y="3675380"/>
            <a:ext cx="741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dirty="0"/>
              <a:t>2. </a:t>
            </a:r>
            <a:r>
              <a:rPr lang="en-IN" dirty="0">
                <a:solidFill>
                  <a:srgbClr val="C00000"/>
                </a:solidFill>
              </a:rPr>
              <a:t>Referencing the index location of the Row </a:t>
            </a:r>
            <a:r>
              <a:rPr lang="en-IN" dirty="0" err="1">
                <a:solidFill>
                  <a:srgbClr val="C00000"/>
                </a:solidFill>
              </a:rPr>
              <a:t>DataFrame.iloc</a:t>
            </a:r>
            <a:r>
              <a:rPr lang="en-IN" dirty="0">
                <a:solidFill>
                  <a:srgbClr val="C00000"/>
                </a:solidFill>
              </a:rPr>
              <a:t>[‘Index value’]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33977-AB09-4CAF-B01E-EF55DC8235DB}"/>
              </a:ext>
            </a:extLst>
          </p:cNvPr>
          <p:cNvSpPr txBox="1"/>
          <p:nvPr/>
        </p:nvSpPr>
        <p:spPr>
          <a:xfrm>
            <a:off x="8239685" y="64907"/>
            <a:ext cx="3906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sz="4000" b="1" dirty="0">
                <a:solidFill>
                  <a:schemeClr val="tx1"/>
                </a:solidFill>
                <a:latin typeface="+mn-lt"/>
              </a:rPr>
              <a:t>SELECTING</a:t>
            </a:r>
            <a:r>
              <a:rPr lang="en-IN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IN" sz="4000" b="1" dirty="0">
                <a:solidFill>
                  <a:schemeClr val="tx1"/>
                </a:solidFill>
                <a:latin typeface="+mn-lt"/>
              </a:rPr>
              <a:t>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70694-72C7-4298-AF83-A3CCA43878FA}"/>
              </a:ext>
            </a:extLst>
          </p:cNvPr>
          <p:cNvSpPr txBox="1"/>
          <p:nvPr/>
        </p:nvSpPr>
        <p:spPr>
          <a:xfrm>
            <a:off x="6477000" y="4382047"/>
            <a:ext cx="5024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 type() of the row, proves that rows are a pandas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Series too.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2DFF7-C95F-4BA7-B97D-5FCE05EE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653" y="5100259"/>
            <a:ext cx="4690479" cy="104648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00382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4CBDB-3660-4B70-8658-A2BDBE39DF81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 </a:t>
            </a:r>
            <a:r>
              <a:rPr lang="en-I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6056F-A859-4232-A605-9A1A936426AE}"/>
              </a:ext>
            </a:extLst>
          </p:cNvPr>
          <p:cNvSpPr txBox="1"/>
          <p:nvPr/>
        </p:nvSpPr>
        <p:spPr>
          <a:xfrm>
            <a:off x="190500" y="181748"/>
            <a:ext cx="852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A filter(), filters the data from a Pandas series through a Lambda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F64E3-C4F9-43BA-A320-16F3C56A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55" y="776263"/>
            <a:ext cx="6810052" cy="1223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80BA0-AA85-43F1-AEF7-8F07517DEE04}"/>
              </a:ext>
            </a:extLst>
          </p:cNvPr>
          <p:cNvSpPr txBox="1"/>
          <p:nvPr/>
        </p:nvSpPr>
        <p:spPr>
          <a:xfrm>
            <a:off x="2228850" y="2456402"/>
            <a:ext cx="956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To select the Data Frame, the filter() could be passed as an arguments as shown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C607F-9E24-4DD8-84D2-2599FB53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08" y="3105097"/>
            <a:ext cx="7168691" cy="2638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4065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BD458-E290-45FF-AB6D-B29A2434C363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 </a:t>
            </a:r>
            <a:r>
              <a:rPr lang="en-I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85CF6-D95D-4D9B-914C-3DDC5EDBFE4E}"/>
              </a:ext>
            </a:extLst>
          </p:cNvPr>
          <p:cNvSpPr txBox="1"/>
          <p:nvPr/>
        </p:nvSpPr>
        <p:spPr>
          <a:xfrm>
            <a:off x="914400" y="304800"/>
            <a:ext cx="8551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The map function is used to apply a particular operation to every element in a sequence. </a:t>
            </a:r>
          </a:p>
          <a:p>
            <a:endParaRPr lang="en-US" dirty="0"/>
          </a:p>
          <a:p>
            <a:r>
              <a:rPr lang="en-US" dirty="0"/>
              <a:t>Like filter(), it also takes 2 parameters:</a:t>
            </a:r>
          </a:p>
          <a:p>
            <a:pPr lvl="1"/>
            <a:r>
              <a:rPr lang="en-US" dirty="0"/>
              <a:t>a. A function that defines the operation to be performed on the elements</a:t>
            </a:r>
          </a:p>
          <a:p>
            <a:pPr lvl="1"/>
            <a:r>
              <a:rPr lang="en-US" dirty="0"/>
              <a:t>b. One or more sequences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13A94-F5BC-481F-BB25-F9A202B5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79" y="2059125"/>
            <a:ext cx="4905445" cy="1669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480B0-DDF8-49E0-A9F0-5D262D51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16" y="4076821"/>
            <a:ext cx="10214168" cy="19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0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F53F1-D84C-4120-A3DB-F4062865D9B8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  </a:t>
            </a:r>
            <a:r>
              <a:rPr lang="en-I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MAP</a:t>
            </a:r>
            <a:endParaRPr lang="en-IN" b="1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6B56F-3D75-4ED2-847C-2DB72A98964A}"/>
              </a:ext>
            </a:extLst>
          </p:cNvPr>
          <p:cNvSpPr txBox="1"/>
          <p:nvPr/>
        </p:nvSpPr>
        <p:spPr>
          <a:xfrm>
            <a:off x="4304191" y="138043"/>
            <a:ext cx="7880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The map() function in Python takes in a function and a list as argument. </a:t>
            </a:r>
          </a:p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The function is called with a lambda function and a list</a:t>
            </a:r>
          </a:p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It returns a new list with the function applied to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4AF10-7F59-47B4-8725-33646EDE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99" y="1474316"/>
            <a:ext cx="5907870" cy="737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E3D97-78F1-47EE-8F81-23FF27070970}"/>
              </a:ext>
            </a:extLst>
          </p:cNvPr>
          <p:cNvSpPr txBox="1"/>
          <p:nvPr/>
        </p:nvSpPr>
        <p:spPr>
          <a:xfrm>
            <a:off x="826529" y="1061373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The Salary of all the players have been hiked by 20 %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F0234-1DB8-41B0-83C6-77347E2763ED}"/>
              </a:ext>
            </a:extLst>
          </p:cNvPr>
          <p:cNvSpPr txBox="1"/>
          <p:nvPr/>
        </p:nvSpPr>
        <p:spPr>
          <a:xfrm>
            <a:off x="826529" y="2169369"/>
            <a:ext cx="1055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In this context, it may not make much sense, so we assign the hiked values to the Salary column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A6F0C-AAF6-441B-921E-70A09C6D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99" y="2549586"/>
            <a:ext cx="7169376" cy="50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97C3D-AD30-4480-9C99-015D6A70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87" y="3250423"/>
            <a:ext cx="6566040" cy="3335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31BCC-25C5-4932-867C-C56615C29054}"/>
              </a:ext>
            </a:extLst>
          </p:cNvPr>
          <p:cNvSpPr txBox="1"/>
          <p:nvPr/>
        </p:nvSpPr>
        <p:spPr>
          <a:xfrm>
            <a:off x="5298065" y="3253059"/>
            <a:ext cx="71686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05611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E98C7B-B619-418B-898B-23248FE0D301}"/>
              </a:ext>
            </a:extLst>
          </p:cNvPr>
          <p:cNvSpPr txBox="1"/>
          <p:nvPr/>
        </p:nvSpPr>
        <p:spPr>
          <a:xfrm>
            <a:off x="247650" y="200025"/>
            <a:ext cx="920155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Lambdas in reduce()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---------------------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The reduce function, like map(), is used to apply an operation to every element in a sequence. 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However, it differs from the map in its working. </a:t>
            </a:r>
          </a:p>
          <a:p>
            <a:endParaRPr 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These are the steps followed by the reduce() function to compute an output:</a:t>
            </a:r>
          </a:p>
          <a:p>
            <a:endParaRPr 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a.  Perform the defined operation on the first 2 elements of the sequence.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b.  Save this result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c.  Perform the operation with the saved result and the next element in the sequence.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d.  Repeat until no more elements are left.</a:t>
            </a:r>
          </a:p>
          <a:p>
            <a:endParaRPr 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It also takes two parameters: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---------------------------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a.  A function that defines the operation to be performed</a:t>
            </a:r>
          </a:p>
          <a:p>
            <a:pPr marL="800100" lvl="1" indent="-342900">
              <a:buAutoNum type="alphaLcPeriod" startAt="2"/>
            </a:pP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A sequence (any iterator like lists, tuples, Pandas series etc.)</a:t>
            </a:r>
          </a:p>
          <a:p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The reduce() function is defined in the ‘</a:t>
            </a:r>
            <a:r>
              <a:rPr lang="en-US" sz="16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functools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’ module. Hence, we need to import functools.</a:t>
            </a:r>
          </a:p>
          <a:p>
            <a:endParaRPr 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74865-6BB6-4EE3-BA86-864C18B9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89" y="4502121"/>
            <a:ext cx="6671665" cy="21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2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D74EF-8EAB-4240-AF77-64290C736DDC}"/>
              </a:ext>
            </a:extLst>
          </p:cNvPr>
          <p:cNvSpPr txBox="1"/>
          <p:nvPr/>
        </p:nvSpPr>
        <p:spPr>
          <a:xfrm>
            <a:off x="751117" y="255814"/>
            <a:ext cx="98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Immediately invoked function expressions - Functions invoked as soon as they are created</a:t>
            </a:r>
            <a:endParaRPr lang="en-IN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460AE-D394-42A9-9E2E-E314F243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33" y="722695"/>
            <a:ext cx="2290579" cy="848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C8543-37EB-4CF5-839F-637BF1B8A891}"/>
              </a:ext>
            </a:extLst>
          </p:cNvPr>
          <p:cNvSpPr txBox="1"/>
          <p:nvPr/>
        </p:nvSpPr>
        <p:spPr>
          <a:xfrm>
            <a:off x="659947" y="1896883"/>
            <a:ext cx="1109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apply() function calls the lambda function and applies it to every row or column of the data frame and </a:t>
            </a:r>
          </a:p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returns a modified copy of the data frame: </a:t>
            </a:r>
            <a:r>
              <a:rPr lang="en-US" dirty="0" err="1">
                <a:solidFill>
                  <a:srgbClr val="C00000"/>
                </a:solidFill>
                <a:latin typeface="Comic Sans MS" panose="030F0702030302020204" pitchFamily="66" charset="0"/>
              </a:rPr>
              <a:t>Eg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- add 3 years to the age of players.</a:t>
            </a:r>
            <a:endParaRPr lang="en-IN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43549-D83C-4260-8FF1-C676891F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08" y="2852911"/>
            <a:ext cx="7156594" cy="27831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52ECF-4A18-4318-8B1B-77417D5AACCC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(APPLY)</a:t>
            </a:r>
          </a:p>
        </p:txBody>
      </p:sp>
    </p:spTree>
    <p:extLst>
      <p:ext uri="{BB962C8B-B14F-4D97-AF65-F5344CB8AC3E}">
        <p14:creationId xmlns:p14="http://schemas.microsoft.com/office/powerpoint/2010/main" val="3768547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C8EED-A62C-4E18-A8BA-C3726F3E5FAA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  </a:t>
            </a:r>
            <a:r>
              <a:rPr lang="en-IN" sz="2400" b="1" dirty="0">
                <a:solidFill>
                  <a:srgbClr val="C00000"/>
                </a:solidFill>
                <a:latin typeface="Abadi" panose="020B0604020104020204" pitchFamily="34" charset="0"/>
              </a:rPr>
              <a:t>REDUCE</a:t>
            </a:r>
            <a:endParaRPr lang="en-IN" b="1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48965-7A59-4EF7-82B0-070453488E60}"/>
              </a:ext>
            </a:extLst>
          </p:cNvPr>
          <p:cNvSpPr txBox="1"/>
          <p:nvPr/>
        </p:nvSpPr>
        <p:spPr>
          <a:xfrm>
            <a:off x="1114425" y="209550"/>
            <a:ext cx="1048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The reduce() function is defined in the ‘</a:t>
            </a:r>
            <a:r>
              <a:rPr lang="en-US" dirty="0" err="1">
                <a:solidFill>
                  <a:srgbClr val="C00000"/>
                </a:solidFill>
                <a:latin typeface="Comic Sans MS" panose="030F0702030302020204" pitchFamily="66" charset="0"/>
              </a:rPr>
              <a:t>functools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’ module. Hence, we need to import functools</a:t>
            </a:r>
          </a:p>
          <a:p>
            <a:endParaRPr lang="en-IN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C99CE-B215-4CAA-BCCD-B95B1047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56" y="855881"/>
            <a:ext cx="5422532" cy="1306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D0E1D-ACB6-45B4-AE5B-6FEEB00C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63" y="3263898"/>
            <a:ext cx="7434527" cy="3338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4F83F-02F3-4733-817B-B6EEB3A2232E}"/>
              </a:ext>
            </a:extLst>
          </p:cNvPr>
          <p:cNvSpPr txBox="1"/>
          <p:nvPr/>
        </p:nvSpPr>
        <p:spPr>
          <a:xfrm>
            <a:off x="11221063" y="289456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81C63-4D0F-4A49-A9F6-E0DCC221982D}"/>
              </a:ext>
            </a:extLst>
          </p:cNvPr>
          <p:cNvSpPr txBox="1"/>
          <p:nvPr/>
        </p:nvSpPr>
        <p:spPr>
          <a:xfrm>
            <a:off x="865406" y="2309791"/>
            <a:ext cx="5477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The result of addition of first 2 terms get added to the </a:t>
            </a:r>
          </a:p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next until the iteration reaches the very last item in the series</a:t>
            </a:r>
          </a:p>
          <a:p>
            <a:endParaRPr lang="en-IN" sz="14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IN" sz="1400" dirty="0">
                <a:solidFill>
                  <a:srgbClr val="C00000"/>
                </a:solidFill>
                <a:latin typeface="Comic Sans MS" panose="030F0702030302020204" pitchFamily="66" charset="0"/>
              </a:rPr>
              <a:t>(((((((34+41)+38)+33)+34)+34)+29)+36)</a:t>
            </a:r>
          </a:p>
        </p:txBody>
      </p:sp>
    </p:spTree>
    <p:extLst>
      <p:ext uri="{BB962C8B-B14F-4D97-AF65-F5344CB8AC3E}">
        <p14:creationId xmlns:p14="http://schemas.microsoft.com/office/powerpoint/2010/main" val="2423539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18A0BE-A982-4BA0-BFE7-B7672102385D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LAMBDA</a:t>
            </a:r>
            <a:r>
              <a:rPr lang="en-IN" b="1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IN" sz="2400" b="1" dirty="0">
                <a:latin typeface="Abadi" panose="020B0604020104020204" pitchFamily="34" charset="0"/>
              </a:rPr>
              <a:t>EXPRESSIONS</a:t>
            </a:r>
            <a:r>
              <a:rPr lang="en-IN" b="1" dirty="0">
                <a:latin typeface="Abadi" panose="020B0604020104020204" pitchFamily="34" charset="0"/>
              </a:rPr>
              <a:t>  (CONDITIONAL STATEMENTS)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EFA0A-69B5-428C-886C-0F4EEBF685E8}"/>
              </a:ext>
            </a:extLst>
          </p:cNvPr>
          <p:cNvSpPr txBox="1"/>
          <p:nvPr/>
        </p:nvSpPr>
        <p:spPr>
          <a:xfrm>
            <a:off x="1114425" y="209550"/>
            <a:ext cx="942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Adding conditional statement – for example if-else logic can be implemented as below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F3DB3-AF57-4697-AA97-A0BB0489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88" y="1295401"/>
            <a:ext cx="8294364" cy="3832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571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46B6F-74E1-43FB-AE6E-BA670EFF5F5F}"/>
              </a:ext>
            </a:extLst>
          </p:cNvPr>
          <p:cNvSpPr txBox="1"/>
          <p:nvPr/>
        </p:nvSpPr>
        <p:spPr>
          <a:xfrm rot="16200000">
            <a:off x="-3136613" y="3198166"/>
            <a:ext cx="68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badi" panose="020B0604020104020204" pitchFamily="34" charset="0"/>
              </a:rPr>
              <a:t>GROUP</a:t>
            </a:r>
            <a:r>
              <a:rPr lang="en-IN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  </a:t>
            </a:r>
            <a:r>
              <a:rPr lang="en-IN" sz="2400" b="1" dirty="0">
                <a:latin typeface="Abadi" panose="020B0604020104020204" pitchFamily="34" charset="0"/>
              </a:rPr>
              <a:t>WEIGHTED AVERAGE </a:t>
            </a:r>
            <a:endParaRPr lang="en-IN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99E62-B4A3-4C2F-AB6E-2D380EEC2CA3}"/>
              </a:ext>
            </a:extLst>
          </p:cNvPr>
          <p:cNvSpPr txBox="1"/>
          <p:nvPr/>
        </p:nvSpPr>
        <p:spPr>
          <a:xfrm>
            <a:off x="893714" y="123825"/>
            <a:ext cx="11298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In this exercise we calculate the average px of an equity order by calculating the weighted avg. px of its executions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65347-BB52-4AC2-835D-F5B5207E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4" y="462379"/>
            <a:ext cx="11065604" cy="1509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240E6-39A3-4857-9949-600E3852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4" y="2100679"/>
            <a:ext cx="3478709" cy="4294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F3630-90BD-4CE1-BA06-730E98B65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23" y="3749040"/>
            <a:ext cx="7423388" cy="2575461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3EFDB17-626F-4DB5-8629-9B5307B37F00}"/>
              </a:ext>
            </a:extLst>
          </p:cNvPr>
          <p:cNvSpPr/>
          <p:nvPr/>
        </p:nvSpPr>
        <p:spPr>
          <a:xfrm>
            <a:off x="8607600" y="3826987"/>
            <a:ext cx="297180" cy="31432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9534F0F-11E9-4285-998B-74E6EE61C879}"/>
              </a:ext>
            </a:extLst>
          </p:cNvPr>
          <p:cNvSpPr/>
          <p:nvPr/>
        </p:nvSpPr>
        <p:spPr>
          <a:xfrm>
            <a:off x="9600970" y="4879607"/>
            <a:ext cx="297180" cy="31432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6FF06F1-DF16-4BDD-9D4E-B0EE28691741}"/>
              </a:ext>
            </a:extLst>
          </p:cNvPr>
          <p:cNvSpPr/>
          <p:nvPr/>
        </p:nvSpPr>
        <p:spPr>
          <a:xfrm>
            <a:off x="11298286" y="4353083"/>
            <a:ext cx="297180" cy="31432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4683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8B0FA-CA9A-4156-97CE-A8179DA9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83" y="108856"/>
            <a:ext cx="6727396" cy="439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78B9F9-7CE1-4312-BA24-8B34D997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84" y="3559629"/>
            <a:ext cx="5965440" cy="3298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03BEB-3324-4312-8053-DEF510F20C70}"/>
              </a:ext>
            </a:extLst>
          </p:cNvPr>
          <p:cNvSpPr txBox="1"/>
          <p:nvPr/>
        </p:nvSpPr>
        <p:spPr>
          <a:xfrm rot="16200000">
            <a:off x="-3091783" y="3213537"/>
            <a:ext cx="669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badi" panose="020B0604020104020204" pitchFamily="34" charset="0"/>
              </a:rPr>
              <a:t>AGGREGATION ON DATETIME INDEX</a:t>
            </a:r>
          </a:p>
        </p:txBody>
      </p:sp>
    </p:spTree>
    <p:extLst>
      <p:ext uri="{BB962C8B-B14F-4D97-AF65-F5344CB8AC3E}">
        <p14:creationId xmlns:p14="http://schemas.microsoft.com/office/powerpoint/2010/main" val="361664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F59E3-CAAE-47BE-8C09-F274352DD924}"/>
              </a:ext>
            </a:extLst>
          </p:cNvPr>
          <p:cNvSpPr txBox="1"/>
          <p:nvPr/>
        </p:nvSpPr>
        <p:spPr>
          <a:xfrm rot="16200000">
            <a:off x="-2724278" y="3312932"/>
            <a:ext cx="619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sz="2400" b="1" dirty="0">
                <a:solidFill>
                  <a:schemeClr val="tx1"/>
                </a:solidFill>
                <a:latin typeface="+mn-lt"/>
              </a:rPr>
              <a:t>SELECTING A SUBSET OF ROWS AND COLUMNS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12897-DC82-4F26-B4C1-CC036762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00" y="492558"/>
            <a:ext cx="6303023" cy="26411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44659-B1F1-423F-91C4-B9B7818C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29" y="2729563"/>
            <a:ext cx="1809947" cy="166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09897-00FA-4BFA-8300-306423A64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18" y="4088968"/>
            <a:ext cx="1930400" cy="193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E5110-0822-4704-8941-25C3EB1B4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414" y="4226623"/>
            <a:ext cx="2965586" cy="16643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AC6C5-F8A1-413C-AF81-89435693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262" y="2807291"/>
            <a:ext cx="2306237" cy="15484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38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7340B-B106-4454-88EF-F13C760830FC}"/>
              </a:ext>
            </a:extLst>
          </p:cNvPr>
          <p:cNvSpPr txBox="1"/>
          <p:nvPr/>
        </p:nvSpPr>
        <p:spPr>
          <a:xfrm rot="16200000">
            <a:off x="-1433442" y="1558277"/>
            <a:ext cx="357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IN" sz="2400" b="1" dirty="0">
                <a:solidFill>
                  <a:schemeClr val="tx1"/>
                </a:solidFill>
                <a:latin typeface="+mn-lt"/>
              </a:rPr>
              <a:t>CONDITIONAL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43407-9498-4288-B47F-4ABDA11C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4" y="1010899"/>
            <a:ext cx="3107980" cy="23584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1716B-628D-4A95-84E1-1E180B42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28" y="385107"/>
            <a:ext cx="5432702" cy="22764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71376-37B1-46A0-A106-3BE8F255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3" y="4476444"/>
            <a:ext cx="4610647" cy="19196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52E76-E83B-4D89-B188-21465B15CA01}"/>
              </a:ext>
            </a:extLst>
          </p:cNvPr>
          <p:cNvSpPr txBox="1"/>
          <p:nvPr/>
        </p:nvSpPr>
        <p:spPr>
          <a:xfrm>
            <a:off x="784471" y="286179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1.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Rows where the value of ‘W’ &gt; 0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is returned as a 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2EE96-4BA6-4B2C-AF33-8FCA672803B2}"/>
              </a:ext>
            </a:extLst>
          </p:cNvPr>
          <p:cNvSpPr txBox="1"/>
          <p:nvPr/>
        </p:nvSpPr>
        <p:spPr>
          <a:xfrm>
            <a:off x="124836" y="3704167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2.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Return the rows where the value in a column, 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meets a certain condition - (df[‘W’])&gt;0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DC7F9-FBEF-4653-A218-DA2E2F4D4BE1}"/>
              </a:ext>
            </a:extLst>
          </p:cNvPr>
          <p:cNvSpPr txBox="1"/>
          <p:nvPr/>
        </p:nvSpPr>
        <p:spPr>
          <a:xfrm>
            <a:off x="5123155" y="2799176"/>
            <a:ext cx="643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3.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Return the values of column X where, where value in column W</a:t>
            </a:r>
          </a:p>
          <a:p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Is greater than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1EF9D-30F3-4E1E-944C-545D08A06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788" y="3322947"/>
            <a:ext cx="4188029" cy="14087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5F0A0-6344-4DF2-B6D8-224F370B8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640" y="4849652"/>
            <a:ext cx="3892859" cy="189017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6A9E3-53FF-4AD4-B27C-6EF10B63D3C9}"/>
              </a:ext>
            </a:extLst>
          </p:cNvPr>
          <p:cNvSpPr txBox="1"/>
          <p:nvPr/>
        </p:nvSpPr>
        <p:spPr>
          <a:xfrm>
            <a:off x="10395701" y="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DataFrame</a:t>
            </a:r>
            <a:endParaRPr lang="en-IN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9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11055-7BDF-43FD-B3E8-0E972D82E3AC}"/>
              </a:ext>
            </a:extLst>
          </p:cNvPr>
          <p:cNvSpPr txBox="1"/>
          <p:nvPr/>
        </p:nvSpPr>
        <p:spPr>
          <a:xfrm>
            <a:off x="106860" y="155097"/>
            <a:ext cx="886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4. </a:t>
            </a:r>
            <a:r>
              <a:rPr lang="en-IN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Bringing together conditional statements (using AND, 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05D2F-AD0C-4F31-B52D-9CB886A4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91" y="1196575"/>
            <a:ext cx="5204822" cy="19265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DC863-F835-4B97-875E-5D476229E7A9}"/>
              </a:ext>
            </a:extLst>
          </p:cNvPr>
          <p:cNvSpPr txBox="1"/>
          <p:nvPr/>
        </p:nvSpPr>
        <p:spPr>
          <a:xfrm>
            <a:off x="144960" y="717815"/>
            <a:ext cx="6668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a.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Rows where value in the columns X and Y are both greater than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7A82D-B596-4661-974C-FE382C898AB1}"/>
              </a:ext>
            </a:extLst>
          </p:cNvPr>
          <p:cNvSpPr txBox="1"/>
          <p:nvPr/>
        </p:nvSpPr>
        <p:spPr>
          <a:xfrm>
            <a:off x="106860" y="3382051"/>
            <a:ext cx="6301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b.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Value of Z, where value in the columns X and Y  are both greater than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00D83-B480-446A-A450-3EC326A4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4" y="4138081"/>
            <a:ext cx="5255301" cy="15911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334BB-CB24-48DE-B1E3-EDB079701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46269"/>
            <a:ext cx="5757896" cy="2655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D6E384-E8AF-42BF-88E7-365A7DD5037A}"/>
              </a:ext>
            </a:extLst>
          </p:cNvPr>
          <p:cNvSpPr txBox="1"/>
          <p:nvPr/>
        </p:nvSpPr>
        <p:spPr>
          <a:xfrm>
            <a:off x="6004588" y="2799938"/>
            <a:ext cx="6301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rPr>
              <a:t>C.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Value of Z, where value in </a:t>
            </a:r>
            <a:r>
              <a:rPr lang="en-I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either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the column X </a:t>
            </a:r>
            <a:r>
              <a:rPr lang="en-I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OR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Y  are </a:t>
            </a:r>
            <a:r>
              <a:rPr lang="en-IN" sz="1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is </a:t>
            </a:r>
            <a:r>
              <a:rPr lang="en-IN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greater than 0</a:t>
            </a:r>
          </a:p>
        </p:txBody>
      </p:sp>
    </p:spTree>
    <p:extLst>
      <p:ext uri="{BB962C8B-B14F-4D97-AF65-F5344CB8AC3E}">
        <p14:creationId xmlns:p14="http://schemas.microsoft.com/office/powerpoint/2010/main" val="728835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3292</Words>
  <Application>Microsoft Office PowerPoint</Application>
  <PresentationFormat>Widescreen</PresentationFormat>
  <Paragraphs>521</Paragraphs>
  <Slides>68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Abadi</vt:lpstr>
      <vt:lpstr>Algerian</vt:lpstr>
      <vt:lpstr>Arial</vt:lpstr>
      <vt:lpstr>Calibri</vt:lpstr>
      <vt:lpstr>Calibri Light</vt:lpstr>
      <vt:lpstr>Comic Sans MS</vt:lpstr>
      <vt:lpstr>Office Theme</vt:lpstr>
      <vt:lpstr>Worksheet</vt:lpstr>
      <vt:lpstr>Packager Shell Object</vt:lpstr>
      <vt:lpstr>Macro-Enabled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 Hoda</dc:creator>
  <cp:lastModifiedBy>Saif Hoda</cp:lastModifiedBy>
  <cp:revision>13</cp:revision>
  <dcterms:created xsi:type="dcterms:W3CDTF">2020-09-02T17:20:31Z</dcterms:created>
  <dcterms:modified xsi:type="dcterms:W3CDTF">2023-03-11T07:53:03Z</dcterms:modified>
</cp:coreProperties>
</file>